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7" r:id="rId4"/>
    <p:sldId id="258" r:id="rId5"/>
    <p:sldId id="293" r:id="rId6"/>
    <p:sldId id="294" r:id="rId7"/>
    <p:sldId id="295" r:id="rId8"/>
    <p:sldId id="296" r:id="rId9"/>
    <p:sldId id="263" r:id="rId10"/>
    <p:sldId id="266" r:id="rId11"/>
    <p:sldId id="267" r:id="rId12"/>
    <p:sldId id="268" r:id="rId13"/>
    <p:sldId id="272" r:id="rId14"/>
    <p:sldId id="271" r:id="rId15"/>
    <p:sldId id="302" r:id="rId16"/>
    <p:sldId id="279" r:id="rId17"/>
    <p:sldId id="311" r:id="rId18"/>
    <p:sldId id="310" r:id="rId19"/>
    <p:sldId id="290" r:id="rId20"/>
    <p:sldId id="305" r:id="rId21"/>
    <p:sldId id="308" r:id="rId22"/>
    <p:sldId id="303" r:id="rId23"/>
    <p:sldId id="306" r:id="rId24"/>
    <p:sldId id="307" r:id="rId25"/>
    <p:sldId id="299" r:id="rId26"/>
    <p:sldId id="297" r:id="rId27"/>
    <p:sldId id="309" r:id="rId28"/>
    <p:sldId id="291" r:id="rId29"/>
    <p:sldId id="292" r:id="rId30"/>
    <p:sldId id="287" r:id="rId31"/>
    <p:sldId id="288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2"/>
    <p:restoredTop sz="94622"/>
  </p:normalViewPr>
  <p:slideViewPr>
    <p:cSldViewPr snapToGrid="0">
      <p:cViewPr varScale="1">
        <p:scale>
          <a:sx n="156" d="100"/>
          <a:sy n="156" d="100"/>
        </p:scale>
        <p:origin x="176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D4566-B697-7449-AAD7-BDC9ED785DB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A6A95-E088-1E46-8BA8-27175564D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9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A6A95-E088-1E46-8BA8-27175564D1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9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A6A95-E088-1E46-8BA8-27175564D1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5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5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8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9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4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0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3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0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1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9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6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7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CB0D3-0D5B-48BB-9850-7954859726B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1C2FA-C8B2-4508-8D75-EF6B98C9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4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 smtClean="0"/>
              <a:t>A media transcoding service would composed by  independent, self contained, stateless micro-services</a:t>
            </a:r>
            <a:endParaRPr lang="en-US" sz="28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457200" y="1601991"/>
            <a:ext cx="3254526" cy="1210255"/>
            <a:chOff x="457200" y="1601991"/>
            <a:chExt cx="3254526" cy="1210255"/>
          </a:xfrm>
        </p:grpSpPr>
        <p:grpSp>
          <p:nvGrpSpPr>
            <p:cNvPr id="2" name="Group 1"/>
            <p:cNvGrpSpPr/>
            <p:nvPr/>
          </p:nvGrpSpPr>
          <p:grpSpPr>
            <a:xfrm>
              <a:off x="457200" y="1601992"/>
              <a:ext cx="757992" cy="1210254"/>
              <a:chOff x="457200" y="1601992"/>
              <a:chExt cx="757992" cy="1210254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48627" y="1697164"/>
                <a:ext cx="375139" cy="37513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redefined Process 12"/>
              <p:cNvSpPr>
                <a:spLocks noChangeAspect="1"/>
              </p:cNvSpPr>
              <p:nvPr/>
            </p:nvSpPr>
            <p:spPr>
              <a:xfrm>
                <a:off x="457202" y="1601992"/>
                <a:ext cx="757990" cy="565484"/>
              </a:xfrm>
              <a:prstGeom prst="flowChartPredefinedProcess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48626" y="2341935"/>
                <a:ext cx="375139" cy="37513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Predefined Process 16"/>
              <p:cNvSpPr>
                <a:spLocks noChangeAspect="1"/>
              </p:cNvSpPr>
              <p:nvPr/>
            </p:nvSpPr>
            <p:spPr>
              <a:xfrm>
                <a:off x="457200" y="2246762"/>
                <a:ext cx="757990" cy="565484"/>
              </a:xfrm>
              <a:prstGeom prst="flowChartPredefinedProcess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289380" y="1601991"/>
              <a:ext cx="2422346" cy="565485"/>
              <a:chOff x="1289380" y="1601991"/>
              <a:chExt cx="2422346" cy="565485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1480805" y="1698551"/>
                <a:ext cx="375139" cy="37513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redefined Process 17"/>
              <p:cNvSpPr>
                <a:spLocks noChangeAspect="1"/>
              </p:cNvSpPr>
              <p:nvPr/>
            </p:nvSpPr>
            <p:spPr>
              <a:xfrm>
                <a:off x="1289380" y="1601992"/>
                <a:ext cx="757990" cy="565484"/>
              </a:xfrm>
              <a:prstGeom prst="flowChartPredefinedProcess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12670" y="1697164"/>
                <a:ext cx="375139" cy="37513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145161" y="1697164"/>
                <a:ext cx="375139" cy="37513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Predefined Process 20"/>
              <p:cNvSpPr>
                <a:spLocks noChangeAspect="1"/>
              </p:cNvSpPr>
              <p:nvPr/>
            </p:nvSpPr>
            <p:spPr>
              <a:xfrm>
                <a:off x="2121558" y="1601991"/>
                <a:ext cx="757990" cy="565484"/>
              </a:xfrm>
              <a:prstGeom prst="flowChartPredefinedProcess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Predefined Process 21"/>
              <p:cNvSpPr>
                <a:spLocks noChangeAspect="1"/>
              </p:cNvSpPr>
              <p:nvPr/>
            </p:nvSpPr>
            <p:spPr>
              <a:xfrm>
                <a:off x="2953736" y="1601991"/>
                <a:ext cx="757990" cy="565484"/>
              </a:xfrm>
              <a:prstGeom prst="flowChartPredefinedProcess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457200" y="1384435"/>
            <a:ext cx="3254526" cy="1692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Media Transcoding Service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586047" y="1894684"/>
            <a:ext cx="375139" cy="37513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86047" y="2404933"/>
            <a:ext cx="375139" cy="37513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86047" y="1384435"/>
            <a:ext cx="375139" cy="3751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86046" y="3425431"/>
            <a:ext cx="375139" cy="37513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86047" y="2915182"/>
            <a:ext cx="375139" cy="3751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961185" y="1402507"/>
            <a:ext cx="1106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Queue manager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61185" y="1930990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Media moving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61184" y="2463542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rules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61183" y="2972474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Profile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7402" y="3482195"/>
            <a:ext cx="16065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Media processing engine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Predefined Process 33"/>
          <p:cNvSpPr/>
          <p:nvPr/>
        </p:nvSpPr>
        <p:spPr>
          <a:xfrm>
            <a:off x="7426800" y="1402934"/>
            <a:ext cx="1477107" cy="1101969"/>
          </a:xfrm>
          <a:prstGeom prst="flowChartPredefinedProcess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289380" y="2246762"/>
            <a:ext cx="757990" cy="565484"/>
            <a:chOff x="1289380" y="2246762"/>
            <a:chExt cx="757990" cy="565484"/>
          </a:xfrm>
        </p:grpSpPr>
        <p:sp>
          <p:nvSpPr>
            <p:cNvPr id="35" name="Oval 34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redefined Process 35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121558" y="2242300"/>
            <a:ext cx="757990" cy="565484"/>
            <a:chOff x="1289380" y="2246762"/>
            <a:chExt cx="757990" cy="565484"/>
          </a:xfrm>
        </p:grpSpPr>
        <p:sp>
          <p:nvSpPr>
            <p:cNvPr id="42" name="Oval 41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redefined Process 42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53736" y="2242300"/>
            <a:ext cx="757990" cy="565484"/>
            <a:chOff x="1289380" y="2246762"/>
            <a:chExt cx="757990" cy="565484"/>
          </a:xfrm>
        </p:grpSpPr>
        <p:sp>
          <p:nvSpPr>
            <p:cNvPr id="45" name="Oval 44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Predefined Process 45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289380" y="2866342"/>
            <a:ext cx="757990" cy="565484"/>
            <a:chOff x="1289380" y="2246762"/>
            <a:chExt cx="757990" cy="565484"/>
          </a:xfrm>
        </p:grpSpPr>
        <p:sp>
          <p:nvSpPr>
            <p:cNvPr id="48" name="Oval 47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Predefined Process 48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121558" y="2861880"/>
            <a:ext cx="757990" cy="565484"/>
            <a:chOff x="1289380" y="2246762"/>
            <a:chExt cx="757990" cy="565484"/>
          </a:xfrm>
        </p:grpSpPr>
        <p:sp>
          <p:nvSpPr>
            <p:cNvPr id="51" name="Oval 50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redefined Process 51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953736" y="2861880"/>
            <a:ext cx="757990" cy="565484"/>
            <a:chOff x="1289380" y="2246762"/>
            <a:chExt cx="757990" cy="565484"/>
          </a:xfrm>
        </p:grpSpPr>
        <p:sp>
          <p:nvSpPr>
            <p:cNvPr id="54" name="Oval 53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redefined Process 54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59509" y="2859947"/>
            <a:ext cx="757990" cy="565484"/>
            <a:chOff x="459509" y="2859947"/>
            <a:chExt cx="757990" cy="565484"/>
          </a:xfrm>
        </p:grpSpPr>
        <p:sp>
          <p:nvSpPr>
            <p:cNvPr id="56" name="Oval 55"/>
            <p:cNvSpPr/>
            <p:nvPr/>
          </p:nvSpPr>
          <p:spPr>
            <a:xfrm>
              <a:off x="650935" y="2955120"/>
              <a:ext cx="375139" cy="37513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redefined Process 56"/>
            <p:cNvSpPr>
              <a:spLocks noChangeAspect="1"/>
            </p:cNvSpPr>
            <p:nvPr/>
          </p:nvSpPr>
          <p:spPr>
            <a:xfrm>
              <a:off x="459509" y="2859947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57201" y="3483879"/>
            <a:ext cx="757990" cy="565484"/>
            <a:chOff x="457201" y="3483879"/>
            <a:chExt cx="757990" cy="565484"/>
          </a:xfrm>
        </p:grpSpPr>
        <p:sp>
          <p:nvSpPr>
            <p:cNvPr id="59" name="Oval 58"/>
            <p:cNvSpPr/>
            <p:nvPr/>
          </p:nvSpPr>
          <p:spPr>
            <a:xfrm>
              <a:off x="648626" y="3579051"/>
              <a:ext cx="375139" cy="3751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redefined Process 59"/>
            <p:cNvSpPr>
              <a:spLocks noChangeAspect="1"/>
            </p:cNvSpPr>
            <p:nvPr/>
          </p:nvSpPr>
          <p:spPr>
            <a:xfrm>
              <a:off x="457201" y="3483879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289066" y="3483879"/>
            <a:ext cx="757990" cy="565484"/>
            <a:chOff x="459509" y="2859947"/>
            <a:chExt cx="757990" cy="565484"/>
          </a:xfrm>
        </p:grpSpPr>
        <p:sp>
          <p:nvSpPr>
            <p:cNvPr id="63" name="Oval 62"/>
            <p:cNvSpPr/>
            <p:nvPr/>
          </p:nvSpPr>
          <p:spPr>
            <a:xfrm>
              <a:off x="650935" y="2955120"/>
              <a:ext cx="375139" cy="37513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Predefined Process 63"/>
            <p:cNvSpPr>
              <a:spLocks noChangeAspect="1"/>
            </p:cNvSpPr>
            <p:nvPr/>
          </p:nvSpPr>
          <p:spPr>
            <a:xfrm>
              <a:off x="459509" y="2859947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21245" y="3483878"/>
            <a:ext cx="757990" cy="565484"/>
            <a:chOff x="2121245" y="3483878"/>
            <a:chExt cx="757990" cy="565484"/>
          </a:xfrm>
        </p:grpSpPr>
        <p:sp>
          <p:nvSpPr>
            <p:cNvPr id="65" name="Oval 64"/>
            <p:cNvSpPr/>
            <p:nvPr/>
          </p:nvSpPr>
          <p:spPr>
            <a:xfrm>
              <a:off x="2312670" y="3579051"/>
              <a:ext cx="375139" cy="37513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redefined Process 65"/>
            <p:cNvSpPr>
              <a:spLocks noChangeAspect="1"/>
            </p:cNvSpPr>
            <p:nvPr/>
          </p:nvSpPr>
          <p:spPr>
            <a:xfrm>
              <a:off x="2121245" y="3483878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953110" y="3481460"/>
            <a:ext cx="757990" cy="565484"/>
            <a:chOff x="1289380" y="2246762"/>
            <a:chExt cx="757990" cy="565484"/>
          </a:xfrm>
        </p:grpSpPr>
        <p:sp>
          <p:nvSpPr>
            <p:cNvPr id="69" name="Oval 68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redefined Process 69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457200" y="4095750"/>
            <a:ext cx="32539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2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When designing micro-services, </a:t>
            </a:r>
            <a:r>
              <a:rPr lang="en-US" sz="2400" dirty="0"/>
              <a:t>If you have to know about surrounding services you don’t have a </a:t>
            </a:r>
            <a:r>
              <a:rPr lang="en-US" sz="2400" b="1" u="sng" dirty="0"/>
              <a:t>bounded context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477000" y="1504950"/>
            <a:ext cx="757990" cy="565484"/>
            <a:chOff x="1289380" y="2246762"/>
            <a:chExt cx="757990" cy="565484"/>
          </a:xfrm>
        </p:grpSpPr>
        <p:sp>
          <p:nvSpPr>
            <p:cNvPr id="40" name="Oval 39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redefined Process 40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477000" y="2124096"/>
            <a:ext cx="757990" cy="565484"/>
            <a:chOff x="1289380" y="2246762"/>
            <a:chExt cx="757990" cy="565484"/>
          </a:xfrm>
        </p:grpSpPr>
        <p:sp>
          <p:nvSpPr>
            <p:cNvPr id="43" name="Oval 42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redefined Process 43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12685" y="2156041"/>
            <a:ext cx="757990" cy="565484"/>
            <a:chOff x="457201" y="3483879"/>
            <a:chExt cx="757990" cy="565484"/>
          </a:xfrm>
        </p:grpSpPr>
        <p:sp>
          <p:nvSpPr>
            <p:cNvPr id="46" name="Oval 45"/>
            <p:cNvSpPr/>
            <p:nvPr/>
          </p:nvSpPr>
          <p:spPr>
            <a:xfrm>
              <a:off x="648626" y="3579051"/>
              <a:ext cx="375139" cy="3751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Predefined Process 46"/>
            <p:cNvSpPr>
              <a:spLocks noChangeAspect="1"/>
            </p:cNvSpPr>
            <p:nvPr/>
          </p:nvSpPr>
          <p:spPr>
            <a:xfrm>
              <a:off x="457201" y="3483879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979685" y="3249525"/>
            <a:ext cx="757990" cy="565484"/>
            <a:chOff x="459509" y="2859947"/>
            <a:chExt cx="757990" cy="565484"/>
          </a:xfrm>
        </p:grpSpPr>
        <p:sp>
          <p:nvSpPr>
            <p:cNvPr id="49" name="Oval 48"/>
            <p:cNvSpPr/>
            <p:nvPr/>
          </p:nvSpPr>
          <p:spPr>
            <a:xfrm>
              <a:off x="650935" y="2955120"/>
              <a:ext cx="375139" cy="37513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Predefined Process 49"/>
            <p:cNvSpPr>
              <a:spLocks noChangeAspect="1"/>
            </p:cNvSpPr>
            <p:nvPr/>
          </p:nvSpPr>
          <p:spPr>
            <a:xfrm>
              <a:off x="459509" y="2859947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476372" y="3362387"/>
            <a:ext cx="757990" cy="565484"/>
            <a:chOff x="1289380" y="2246762"/>
            <a:chExt cx="757990" cy="565484"/>
          </a:xfrm>
        </p:grpSpPr>
        <p:sp>
          <p:nvSpPr>
            <p:cNvPr id="52" name="Oval 51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redefined Process 52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312685" y="2782108"/>
            <a:ext cx="757990" cy="565484"/>
            <a:chOff x="457201" y="3483879"/>
            <a:chExt cx="757990" cy="565484"/>
          </a:xfrm>
        </p:grpSpPr>
        <p:sp>
          <p:nvSpPr>
            <p:cNvPr id="70" name="Oval 69"/>
            <p:cNvSpPr/>
            <p:nvPr/>
          </p:nvSpPr>
          <p:spPr>
            <a:xfrm>
              <a:off x="648626" y="3579051"/>
              <a:ext cx="375139" cy="3751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Predefined Process 70"/>
            <p:cNvSpPr>
              <a:spLocks noChangeAspect="1"/>
            </p:cNvSpPr>
            <p:nvPr/>
          </p:nvSpPr>
          <p:spPr>
            <a:xfrm>
              <a:off x="457201" y="3483879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36685" y="1152014"/>
            <a:ext cx="757990" cy="565484"/>
            <a:chOff x="1289380" y="1601992"/>
            <a:chExt cx="757990" cy="565484"/>
          </a:xfrm>
        </p:grpSpPr>
        <p:sp>
          <p:nvSpPr>
            <p:cNvPr id="72" name="Oval 71"/>
            <p:cNvSpPr/>
            <p:nvPr/>
          </p:nvSpPr>
          <p:spPr>
            <a:xfrm>
              <a:off x="1480805" y="1698551"/>
              <a:ext cx="375139" cy="37513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redefined Process 72"/>
            <p:cNvSpPr>
              <a:spLocks noChangeAspect="1"/>
            </p:cNvSpPr>
            <p:nvPr/>
          </p:nvSpPr>
          <p:spPr>
            <a:xfrm>
              <a:off x="1289380" y="160199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476686" y="2743242"/>
            <a:ext cx="757990" cy="565484"/>
            <a:chOff x="1289380" y="2246762"/>
            <a:chExt cx="757990" cy="565484"/>
          </a:xfrm>
        </p:grpSpPr>
        <p:sp>
          <p:nvSpPr>
            <p:cNvPr id="75" name="Oval 74"/>
            <p:cNvSpPr/>
            <p:nvPr/>
          </p:nvSpPr>
          <p:spPr>
            <a:xfrm>
              <a:off x="1480492" y="2341935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redefined Process 75"/>
            <p:cNvSpPr>
              <a:spLocks noChangeAspect="1"/>
            </p:cNvSpPr>
            <p:nvPr/>
          </p:nvSpPr>
          <p:spPr>
            <a:xfrm>
              <a:off x="1289380" y="224676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836685" y="1771278"/>
            <a:ext cx="757990" cy="565484"/>
            <a:chOff x="1289380" y="1601992"/>
            <a:chExt cx="757990" cy="565484"/>
          </a:xfrm>
        </p:grpSpPr>
        <p:sp>
          <p:nvSpPr>
            <p:cNvPr id="78" name="Oval 77"/>
            <p:cNvSpPr/>
            <p:nvPr/>
          </p:nvSpPr>
          <p:spPr>
            <a:xfrm>
              <a:off x="1480805" y="1698551"/>
              <a:ext cx="375139" cy="37513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redefined Process 78"/>
            <p:cNvSpPr>
              <a:spLocks noChangeAspect="1"/>
            </p:cNvSpPr>
            <p:nvPr/>
          </p:nvSpPr>
          <p:spPr>
            <a:xfrm>
              <a:off x="1289380" y="1601992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979685" y="3862907"/>
            <a:ext cx="757990" cy="565484"/>
            <a:chOff x="459509" y="2859947"/>
            <a:chExt cx="757990" cy="565484"/>
          </a:xfrm>
        </p:grpSpPr>
        <p:sp>
          <p:nvSpPr>
            <p:cNvPr id="81" name="Oval 80"/>
            <p:cNvSpPr/>
            <p:nvPr/>
          </p:nvSpPr>
          <p:spPr>
            <a:xfrm>
              <a:off x="650935" y="2955120"/>
              <a:ext cx="375139" cy="37513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redefined Process 81"/>
            <p:cNvSpPr>
              <a:spLocks noChangeAspect="1"/>
            </p:cNvSpPr>
            <p:nvPr/>
          </p:nvSpPr>
          <p:spPr>
            <a:xfrm>
              <a:off x="459509" y="2859947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5138410" y="1247187"/>
            <a:ext cx="375139" cy="3751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redefined Process 83"/>
          <p:cNvSpPr>
            <a:spLocks noChangeAspect="1"/>
          </p:cNvSpPr>
          <p:nvPr/>
        </p:nvSpPr>
        <p:spPr>
          <a:xfrm>
            <a:off x="4946985" y="1152014"/>
            <a:ext cx="757990" cy="565484"/>
          </a:xfrm>
          <a:prstGeom prst="flowChartPredefinedProcess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979685" y="2636143"/>
            <a:ext cx="757990" cy="565484"/>
            <a:chOff x="459509" y="2859947"/>
            <a:chExt cx="757990" cy="565484"/>
          </a:xfrm>
        </p:grpSpPr>
        <p:sp>
          <p:nvSpPr>
            <p:cNvPr id="86" name="Oval 85"/>
            <p:cNvSpPr/>
            <p:nvPr/>
          </p:nvSpPr>
          <p:spPr>
            <a:xfrm>
              <a:off x="650935" y="2955120"/>
              <a:ext cx="375139" cy="37513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redefined Process 86"/>
            <p:cNvSpPr>
              <a:spLocks noChangeAspect="1"/>
            </p:cNvSpPr>
            <p:nvPr/>
          </p:nvSpPr>
          <p:spPr>
            <a:xfrm>
              <a:off x="459509" y="2859947"/>
              <a:ext cx="757990" cy="565484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>
            <a:stCxn id="47" idx="3"/>
            <a:endCxn id="73" idx="1"/>
          </p:cNvCxnSpPr>
          <p:nvPr/>
        </p:nvCxnSpPr>
        <p:spPr>
          <a:xfrm flipV="1">
            <a:off x="2070675" y="1434756"/>
            <a:ext cx="766010" cy="100402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7" idx="3"/>
            <a:endCxn id="79" idx="1"/>
          </p:cNvCxnSpPr>
          <p:nvPr/>
        </p:nvCxnSpPr>
        <p:spPr>
          <a:xfrm flipV="1">
            <a:off x="2070675" y="2054020"/>
            <a:ext cx="766010" cy="38476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7" idx="3"/>
            <a:endCxn id="87" idx="1"/>
          </p:cNvCxnSpPr>
          <p:nvPr/>
        </p:nvCxnSpPr>
        <p:spPr>
          <a:xfrm>
            <a:off x="2070675" y="2438783"/>
            <a:ext cx="1909010" cy="48010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4" idx="1"/>
            <a:endCxn id="73" idx="3"/>
          </p:cNvCxnSpPr>
          <p:nvPr/>
        </p:nvCxnSpPr>
        <p:spPr>
          <a:xfrm flipH="1">
            <a:off x="3594675" y="1434756"/>
            <a:ext cx="1352310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4" idx="1"/>
            <a:endCxn id="79" idx="3"/>
          </p:cNvCxnSpPr>
          <p:nvPr/>
        </p:nvCxnSpPr>
        <p:spPr>
          <a:xfrm flipH="1">
            <a:off x="3594675" y="1434756"/>
            <a:ext cx="1352310" cy="61926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1" idx="3"/>
            <a:endCxn id="87" idx="1"/>
          </p:cNvCxnSpPr>
          <p:nvPr/>
        </p:nvCxnSpPr>
        <p:spPr>
          <a:xfrm flipV="1">
            <a:off x="2070675" y="2918885"/>
            <a:ext cx="1909010" cy="14596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1" idx="3"/>
            <a:endCxn id="50" idx="1"/>
          </p:cNvCxnSpPr>
          <p:nvPr/>
        </p:nvCxnSpPr>
        <p:spPr>
          <a:xfrm>
            <a:off x="2070675" y="3064850"/>
            <a:ext cx="1909010" cy="4674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1" idx="3"/>
            <a:endCxn id="82" idx="1"/>
          </p:cNvCxnSpPr>
          <p:nvPr/>
        </p:nvCxnSpPr>
        <p:spPr>
          <a:xfrm>
            <a:off x="2070675" y="3064850"/>
            <a:ext cx="1909010" cy="108079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7" idx="3"/>
            <a:endCxn id="41" idx="1"/>
          </p:cNvCxnSpPr>
          <p:nvPr/>
        </p:nvCxnSpPr>
        <p:spPr>
          <a:xfrm flipV="1">
            <a:off x="4737675" y="1787692"/>
            <a:ext cx="1739325" cy="113119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7" idx="3"/>
            <a:endCxn id="44" idx="1"/>
          </p:cNvCxnSpPr>
          <p:nvPr/>
        </p:nvCxnSpPr>
        <p:spPr>
          <a:xfrm flipV="1">
            <a:off x="4737675" y="2406838"/>
            <a:ext cx="1739325" cy="5120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0" idx="3"/>
            <a:endCxn id="76" idx="1"/>
          </p:cNvCxnSpPr>
          <p:nvPr/>
        </p:nvCxnSpPr>
        <p:spPr>
          <a:xfrm flipV="1">
            <a:off x="4737675" y="3025984"/>
            <a:ext cx="1739011" cy="5062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2" idx="3"/>
            <a:endCxn id="53" idx="1"/>
          </p:cNvCxnSpPr>
          <p:nvPr/>
        </p:nvCxnSpPr>
        <p:spPr>
          <a:xfrm flipV="1">
            <a:off x="4737675" y="3645129"/>
            <a:ext cx="1738697" cy="50052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Document 119"/>
          <p:cNvSpPr/>
          <p:nvPr/>
        </p:nvSpPr>
        <p:spPr>
          <a:xfrm>
            <a:off x="172628" y="2584746"/>
            <a:ext cx="764134" cy="480103"/>
          </a:xfrm>
          <a:prstGeom prst="flowChartDocumen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1080p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3Mbps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3" name="Document 122"/>
          <p:cNvSpPr/>
          <p:nvPr/>
        </p:nvSpPr>
        <p:spPr>
          <a:xfrm>
            <a:off x="7772400" y="1149736"/>
            <a:ext cx="764134" cy="480103"/>
          </a:xfrm>
          <a:prstGeom prst="flowChartDocumen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1080p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3Mbps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4" name="Document 123"/>
          <p:cNvSpPr/>
          <p:nvPr/>
        </p:nvSpPr>
        <p:spPr>
          <a:xfrm>
            <a:off x="7772400" y="1823364"/>
            <a:ext cx="764134" cy="480103"/>
          </a:xfrm>
          <a:prstGeom prst="flowChartDocumen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720p</a:t>
            </a:r>
          </a:p>
          <a:p>
            <a:pPr algn="ctr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Mbps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5" name="Document 124"/>
          <p:cNvSpPr/>
          <p:nvPr/>
        </p:nvSpPr>
        <p:spPr>
          <a:xfrm>
            <a:off x="7772400" y="2496992"/>
            <a:ext cx="764134" cy="480103"/>
          </a:xfrm>
          <a:prstGeom prst="flowChartDocumen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480p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1Mbps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Document 125"/>
          <p:cNvSpPr/>
          <p:nvPr/>
        </p:nvSpPr>
        <p:spPr>
          <a:xfrm>
            <a:off x="7772400" y="3170620"/>
            <a:ext cx="764134" cy="480103"/>
          </a:xfrm>
          <a:prstGeom prst="flowChartDocumen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360p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900Kbps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7" name="Document 126"/>
          <p:cNvSpPr/>
          <p:nvPr/>
        </p:nvSpPr>
        <p:spPr>
          <a:xfrm>
            <a:off x="7772400" y="3844247"/>
            <a:ext cx="764134" cy="480103"/>
          </a:xfrm>
          <a:prstGeom prst="flowChartDocumen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240p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400Kbps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8" name="Straight Arrow Connector 127"/>
          <p:cNvCxnSpPr>
            <a:stCxn id="41" idx="3"/>
            <a:endCxn id="123" idx="1"/>
          </p:cNvCxnSpPr>
          <p:nvPr/>
        </p:nvCxnSpPr>
        <p:spPr>
          <a:xfrm flipV="1">
            <a:off x="7234990" y="1389788"/>
            <a:ext cx="537410" cy="39790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41" idx="3"/>
            <a:endCxn id="124" idx="1"/>
          </p:cNvCxnSpPr>
          <p:nvPr/>
        </p:nvCxnSpPr>
        <p:spPr>
          <a:xfrm>
            <a:off x="7234990" y="1787692"/>
            <a:ext cx="537410" cy="27572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44" idx="3"/>
            <a:endCxn id="124" idx="1"/>
          </p:cNvCxnSpPr>
          <p:nvPr/>
        </p:nvCxnSpPr>
        <p:spPr>
          <a:xfrm flipV="1">
            <a:off x="7234990" y="2063416"/>
            <a:ext cx="537410" cy="3434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76" idx="3"/>
            <a:endCxn id="125" idx="1"/>
          </p:cNvCxnSpPr>
          <p:nvPr/>
        </p:nvCxnSpPr>
        <p:spPr>
          <a:xfrm flipV="1">
            <a:off x="7234676" y="2737044"/>
            <a:ext cx="537724" cy="28894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6" idx="3"/>
            <a:endCxn id="126" idx="1"/>
          </p:cNvCxnSpPr>
          <p:nvPr/>
        </p:nvCxnSpPr>
        <p:spPr>
          <a:xfrm>
            <a:off x="7234676" y="3025984"/>
            <a:ext cx="537724" cy="3846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53" idx="3"/>
            <a:endCxn id="127" idx="1"/>
          </p:cNvCxnSpPr>
          <p:nvPr/>
        </p:nvCxnSpPr>
        <p:spPr>
          <a:xfrm>
            <a:off x="7234362" y="3645129"/>
            <a:ext cx="538038" cy="4391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>
            <a:off x="348232" y="1383910"/>
            <a:ext cx="1531017" cy="164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mage result for rest api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068" r="674" b="14744"/>
          <a:stretch/>
        </p:blipFill>
        <p:spPr bwMode="auto">
          <a:xfrm>
            <a:off x="817374" y="1160458"/>
            <a:ext cx="526650" cy="15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age result for message queue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t="23473" r="6486" b="24071"/>
          <a:stretch/>
        </p:blipFill>
        <p:spPr bwMode="auto">
          <a:xfrm>
            <a:off x="847358" y="1419133"/>
            <a:ext cx="466682" cy="28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46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ROUTE 1: CONTAINERS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4956"/>
            <a:ext cx="7772400" cy="1125140"/>
          </a:xfrm>
        </p:spPr>
        <p:txBody>
          <a:bodyPr/>
          <a:lstStyle/>
          <a:p>
            <a:r>
              <a:rPr lang="en-US" dirty="0" smtClean="0"/>
              <a:t> A route with a considerable deal of container infrastructure workload and skills required</a:t>
            </a:r>
            <a:endParaRPr lang="en-US" dirty="0"/>
          </a:p>
        </p:txBody>
      </p:sp>
      <p:sp>
        <p:nvSpPr>
          <p:cNvPr id="7" name="AutoShape 2" descr="mage result for container icon"/>
          <p:cNvSpPr>
            <a:spLocks noChangeAspect="1" noChangeArrowheads="1"/>
          </p:cNvSpPr>
          <p:nvPr/>
        </p:nvSpPr>
        <p:spPr bwMode="auto">
          <a:xfrm>
            <a:off x="0" y="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65424" y="188945"/>
            <a:ext cx="7580255" cy="2683863"/>
            <a:chOff x="552584" y="1110225"/>
            <a:chExt cx="7580255" cy="268386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2560" t="5719" r="21595" b="5237"/>
            <a:stretch/>
          </p:blipFill>
          <p:spPr>
            <a:xfrm>
              <a:off x="6831502" y="2005690"/>
              <a:ext cx="1199726" cy="1195575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769613" y="2609860"/>
              <a:ext cx="978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4911" y="2604832"/>
              <a:ext cx="1381881" cy="251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654908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1863022" y="2604833"/>
              <a:ext cx="921351" cy="50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748317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/>
            <p:cNvCxnSpPr/>
            <p:nvPr/>
          </p:nvCxnSpPr>
          <p:spPr>
            <a:xfrm rot="5400000" flipH="1" flipV="1">
              <a:off x="3040936" y="1298212"/>
              <a:ext cx="1050058" cy="1448479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899078" y="2604832"/>
              <a:ext cx="1391128" cy="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6200000" flipH="1">
              <a:off x="3028691" y="2475220"/>
              <a:ext cx="1074551" cy="1448480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flipV="1">
              <a:off x="4404911" y="2664698"/>
              <a:ext cx="1439234" cy="1072038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4404910" y="1497422"/>
              <a:ext cx="1439235" cy="1052571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901497" y="2603478"/>
              <a:ext cx="930005" cy="38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290206" y="254747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4290206" y="367938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4290205" y="144006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5786792" y="254999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784373" y="2547480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 rot="18900000">
              <a:off x="552584" y="2158009"/>
              <a:ext cx="9765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SERVICE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8900000">
              <a:off x="1658875" y="2179546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8900000">
              <a:off x="2687192" y="2136473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18900000">
              <a:off x="4211006" y="2222618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CONTAINERS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347558" y="1554774"/>
              <a:ext cx="1" cy="992705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347559" y="2662184"/>
              <a:ext cx="0" cy="1017199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8900000">
              <a:off x="4211006" y="1110225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SERVERLESS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8900000">
              <a:off x="4202085" y="331250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CN PLATFORM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8900000">
              <a:off x="5739150" y="226569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OPEN API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29891" y="1628853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7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Containers are a step forward on hardware virtualization and provides seamless portability to micro-services applications.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1"/>
            <a:ext cx="5408582" cy="2714699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5865782" y="1200151"/>
            <a:ext cx="2821018" cy="28955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Less overhead CPU intensive workloads *</a:t>
            </a:r>
          </a:p>
          <a:p>
            <a:r>
              <a:rPr lang="en-US" sz="2000" dirty="0" smtClean="0"/>
              <a:t>As less as 50% memory utilization *</a:t>
            </a:r>
          </a:p>
          <a:p>
            <a:r>
              <a:rPr lang="en-US" sz="2000" dirty="0" smtClean="0"/>
              <a:t>4x higher disk </a:t>
            </a:r>
            <a:r>
              <a:rPr lang="en-US" sz="2000" dirty="0" smtClean="0"/>
              <a:t>throughput </a:t>
            </a:r>
            <a:r>
              <a:rPr lang="en-US" sz="2000" dirty="0" smtClean="0"/>
              <a:t>*</a:t>
            </a:r>
          </a:p>
          <a:p>
            <a:r>
              <a:rPr lang="en-US" sz="2000" dirty="0" smtClean="0"/>
              <a:t>Milliseconds startup time ** </a:t>
            </a:r>
            <a:endParaRPr lang="en-US" sz="20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40957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/>
              <a:t>(*) </a:t>
            </a:r>
            <a:r>
              <a:rPr lang="en-US" sz="1000" dirty="0" err="1" smtClean="0"/>
              <a:t>Chaufournier</a:t>
            </a:r>
            <a:r>
              <a:rPr lang="en-US" sz="1000" dirty="0"/>
              <a:t>, Lucas, Sharma, </a:t>
            </a:r>
            <a:r>
              <a:rPr lang="en-US" sz="1000" dirty="0" err="1"/>
              <a:t>Prateek</a:t>
            </a:r>
            <a:r>
              <a:rPr lang="en-US" sz="1000" dirty="0"/>
              <a:t>, </a:t>
            </a:r>
            <a:r>
              <a:rPr lang="en-US" sz="1000" dirty="0" err="1"/>
              <a:t>Shenoy</a:t>
            </a:r>
            <a:r>
              <a:rPr lang="en-US" sz="1000" dirty="0"/>
              <a:t>, Prashant, </a:t>
            </a:r>
            <a:r>
              <a:rPr lang="en-US" sz="1000" dirty="0" err="1"/>
              <a:t>Tay</a:t>
            </a:r>
            <a:r>
              <a:rPr lang="en-US" sz="1000" dirty="0"/>
              <a:t>, Y.C</a:t>
            </a:r>
            <a:r>
              <a:rPr lang="en-US" sz="1000" dirty="0" smtClean="0"/>
              <a:t>., “</a:t>
            </a:r>
            <a:r>
              <a:rPr lang="en-US" sz="1000" dirty="0"/>
              <a:t>Containers and Virtual Machines at Scale: A Comparative Study</a:t>
            </a:r>
            <a:r>
              <a:rPr lang="en-US" sz="1000" dirty="0" smtClean="0"/>
              <a:t>”, December 2016</a:t>
            </a:r>
          </a:p>
          <a:p>
            <a:pPr marL="0" indent="0">
              <a:buNone/>
            </a:pPr>
            <a:r>
              <a:rPr lang="en-US" sz="1000" dirty="0"/>
              <a:t>(**) </a:t>
            </a:r>
            <a:r>
              <a:rPr lang="en-US" sz="1000" dirty="0" err="1"/>
              <a:t>Schipp</a:t>
            </a:r>
            <a:r>
              <a:rPr lang="en-US" sz="1000" dirty="0"/>
              <a:t>, John, “Some Docker Performance Tests”, article, </a:t>
            </a:r>
            <a:r>
              <a:rPr lang="en-US" sz="1000" dirty="0" smtClean="0"/>
              <a:t>no published date, http</a:t>
            </a:r>
            <a:r>
              <a:rPr lang="en-US" sz="1000" dirty="0"/>
              <a:t>://</a:t>
            </a:r>
            <a:r>
              <a:rPr lang="en-US" sz="1000" dirty="0" err="1" smtClean="0"/>
              <a:t>www.draconyx.net</a:t>
            </a:r>
            <a:r>
              <a:rPr lang="en-US" sz="1000" dirty="0" smtClean="0"/>
              <a:t>/articles/some-</a:t>
            </a:r>
            <a:r>
              <a:rPr lang="en-US" sz="1000" dirty="0" err="1" smtClean="0"/>
              <a:t>docker</a:t>
            </a:r>
            <a:r>
              <a:rPr lang="en-US" sz="1000" dirty="0" smtClean="0"/>
              <a:t>-</a:t>
            </a:r>
            <a:r>
              <a:rPr lang="en-US" sz="1000" dirty="0" err="1" smtClean="0"/>
              <a:t>performancetests.html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7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CF Landscap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4886" r="4478" b="3508"/>
          <a:stretch/>
        </p:blipFill>
        <p:spPr bwMode="auto">
          <a:xfrm>
            <a:off x="2743200" y="-76200"/>
            <a:ext cx="6389623" cy="460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Containers are key</a:t>
            </a:r>
            <a:br>
              <a:rPr lang="en-US" dirty="0" smtClean="0"/>
            </a:br>
            <a:r>
              <a:rPr lang="en-US" dirty="0" smtClean="0"/>
              <a:t>elements of 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Cloud-native 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57201" y="1200150"/>
            <a:ext cx="2285999" cy="33944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Containers provide an important </a:t>
            </a:r>
            <a:r>
              <a:rPr lang="en-US" b="1" dirty="0" smtClean="0"/>
              <a:t>foundation</a:t>
            </a:r>
            <a:r>
              <a:rPr lang="en-US" dirty="0" smtClean="0"/>
              <a:t> where cloud native landscape develops</a:t>
            </a:r>
          </a:p>
          <a:p>
            <a:endParaRPr lang="en-US" dirty="0"/>
          </a:p>
          <a:p>
            <a:r>
              <a:rPr lang="en-US" dirty="0" smtClean="0"/>
              <a:t>Container orchestration enables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Provisioning container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Managing container dependencies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Enabling discovery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Handling container failure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Scaling containers</a:t>
            </a:r>
          </a:p>
          <a:p>
            <a:pPr marL="285750" indent="-285750">
              <a:buFont typeface="Arial" charset="0"/>
              <a:buChar char="•"/>
            </a:pPr>
            <a:r>
              <a:rPr lang="mr-IN" dirty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smtClean="0"/>
              <a:t>Geography </a:t>
            </a:r>
            <a:r>
              <a:rPr lang="en-US" sz="2400" dirty="0" smtClean="0"/>
              <a:t>spanning container orchestration equals to unparalleled distributed media micro-services.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" y="3828625"/>
            <a:ext cx="2209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PRIVATE CLOUD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9400" y="3828625"/>
            <a:ext cx="5867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DEDICATED / SHARED PUBLIC CLOUD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4072"/>
          <a:stretch/>
        </p:blipFill>
        <p:spPr>
          <a:xfrm>
            <a:off x="381000" y="1063230"/>
            <a:ext cx="8305799" cy="26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6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The level of resiliency that enables us to literally</a:t>
            </a:r>
            <a:br>
              <a:rPr lang="en-US" sz="2400" dirty="0" smtClean="0"/>
            </a:br>
            <a:r>
              <a:rPr lang="en-US" sz="2400" b="1" dirty="0" smtClean="0"/>
              <a:t>embrace </a:t>
            </a:r>
            <a:r>
              <a:rPr lang="en-US" sz="2400" b="1" dirty="0" smtClean="0"/>
              <a:t>the chaos</a:t>
            </a:r>
            <a:endParaRPr lang="en-US" sz="2400" b="1" dirty="0"/>
          </a:p>
        </p:txBody>
      </p:sp>
      <p:pic>
        <p:nvPicPr>
          <p:cNvPr id="16386" name="Picture 2" descr="mage result for chaos monkey netfl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7429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600700" y="4248150"/>
            <a:ext cx="3429000" cy="2315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dirty="0"/>
              <a:t>http://</a:t>
            </a:r>
            <a:r>
              <a:rPr lang="en-US" sz="1200" dirty="0" err="1"/>
              <a:t>blog.inin.com</a:t>
            </a:r>
            <a:r>
              <a:rPr lang="en-US" sz="1200" dirty="0"/>
              <a:t>/building-to-fail-a-success-story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454690"/>
            <a:ext cx="4876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”</a:t>
            </a:r>
            <a:r>
              <a:rPr lang="mr-IN" i="1" dirty="0" smtClean="0"/>
              <a:t>…</a:t>
            </a:r>
            <a:r>
              <a:rPr lang="en-US" i="1" dirty="0" smtClean="0"/>
              <a:t>If </a:t>
            </a:r>
            <a:r>
              <a:rPr lang="en-US" i="1" dirty="0"/>
              <a:t>we aren’t constantly testing our ability to succeed despite failure, then it isn’t likely to work when it matters most – in the event of an unexpected outage</a:t>
            </a:r>
            <a:r>
              <a:rPr lang="en-US" i="1" dirty="0" smtClean="0"/>
              <a:t>.”</a:t>
            </a:r>
          </a:p>
          <a:p>
            <a:endParaRPr lang="en-US" dirty="0"/>
          </a:p>
          <a:p>
            <a:r>
              <a:rPr lang="en-US" sz="1000" dirty="0"/>
              <a:t>Source: http://</a:t>
            </a:r>
            <a:r>
              <a:rPr lang="en-US" sz="1000" dirty="0" err="1"/>
              <a:t>techblog.netflix.com</a:t>
            </a:r>
            <a:r>
              <a:rPr lang="en-US" sz="1000" dirty="0"/>
              <a:t>/2010/12/5-lessons-weve-learned-using-aws.html</a:t>
            </a:r>
          </a:p>
        </p:txBody>
      </p:sp>
    </p:spTree>
    <p:extLst>
      <p:ext uri="{BB962C8B-B14F-4D97-AF65-F5344CB8AC3E}">
        <p14:creationId xmlns:p14="http://schemas.microsoft.com/office/powerpoint/2010/main" val="20023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74" y="895350"/>
            <a:ext cx="5913826" cy="3581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But it does not happen as magic! It </a:t>
            </a:r>
            <a:r>
              <a:rPr lang="en-US" sz="2400" dirty="0" smtClean="0"/>
              <a:t>comes along with a great deal of new application dev paradigms</a:t>
            </a:r>
            <a:endParaRPr lang="en-US" sz="2400" dirty="0"/>
          </a:p>
        </p:txBody>
      </p:sp>
      <p:sp>
        <p:nvSpPr>
          <p:cNvPr id="37" name="Title 2"/>
          <p:cNvSpPr txBox="1">
            <a:spLocks/>
          </p:cNvSpPr>
          <p:nvPr/>
        </p:nvSpPr>
        <p:spPr>
          <a:xfrm>
            <a:off x="457200" y="1276350"/>
            <a:ext cx="2772973" cy="1676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/>
              <a:t>Resilient </a:t>
            </a:r>
            <a:r>
              <a:rPr lang="en-US" sz="2800" b="1" dirty="0"/>
              <a:t>design </a:t>
            </a:r>
            <a:r>
              <a:rPr lang="en-US" sz="2800" b="1" dirty="0" smtClean="0"/>
              <a:t>patterns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1905000" y="4248150"/>
            <a:ext cx="5105400" cy="2315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dirty="0" smtClean="0"/>
              <a:t>Source: Patterns of Resilience - </a:t>
            </a:r>
            <a:r>
              <a:rPr lang="en-US" sz="1200" dirty="0"/>
              <a:t>Uwe Friedrichsen - http://</a:t>
            </a:r>
            <a:r>
              <a:rPr lang="en-US" sz="1200" dirty="0" err="1"/>
              <a:t>slideshare.net</a:t>
            </a:r>
            <a:r>
              <a:rPr lang="en-US" sz="1200" dirty="0"/>
              <a:t>/</a:t>
            </a:r>
            <a:r>
              <a:rPr lang="en-US" sz="1200" dirty="0" err="1"/>
              <a:t>ufried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290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ROUTE 2: cloud-native platform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AutoShape 2" descr="mage result for container icon"/>
          <p:cNvSpPr>
            <a:spLocks noChangeAspect="1" noChangeArrowheads="1"/>
          </p:cNvSpPr>
          <p:nvPr/>
        </p:nvSpPr>
        <p:spPr bwMode="auto">
          <a:xfrm>
            <a:off x="0" y="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dealing with containers infrastructure but is offering dependent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65424" y="188945"/>
            <a:ext cx="7580255" cy="2683863"/>
            <a:chOff x="552584" y="1110225"/>
            <a:chExt cx="7580255" cy="268386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2560" t="5719" r="21595" b="5237"/>
            <a:stretch/>
          </p:blipFill>
          <p:spPr>
            <a:xfrm>
              <a:off x="6831502" y="2005690"/>
              <a:ext cx="1199726" cy="1195575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769613" y="2609860"/>
              <a:ext cx="978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4911" y="2604832"/>
              <a:ext cx="1381881" cy="251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654908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1863022" y="2604833"/>
              <a:ext cx="921351" cy="50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748317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/>
            <p:cNvCxnSpPr/>
            <p:nvPr/>
          </p:nvCxnSpPr>
          <p:spPr>
            <a:xfrm rot="5400000" flipH="1" flipV="1">
              <a:off x="3040936" y="1298212"/>
              <a:ext cx="1050058" cy="1448479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899078" y="2604832"/>
              <a:ext cx="1391128" cy="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6200000" flipH="1">
              <a:off x="3028691" y="2475220"/>
              <a:ext cx="1074551" cy="1448480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flipV="1">
              <a:off x="4404911" y="2664698"/>
              <a:ext cx="1439234" cy="1072038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4404910" y="1497422"/>
              <a:ext cx="1439235" cy="1052571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901497" y="2603478"/>
              <a:ext cx="930005" cy="38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290206" y="254747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4290206" y="367938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4290205" y="144006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5786792" y="254999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784373" y="2547480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 rot="18900000">
              <a:off x="552584" y="2158009"/>
              <a:ext cx="9765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SERVICE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8900000">
              <a:off x="1658875" y="2179546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8900000">
              <a:off x="2687192" y="2136473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18900000">
              <a:off x="4211006" y="2222618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CONTAINERS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347558" y="1554774"/>
              <a:ext cx="1" cy="992705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347559" y="2662184"/>
              <a:ext cx="0" cy="1017199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18900000">
              <a:off x="4211006" y="1110225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SERVERLESS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8900000">
              <a:off x="4202085" y="331250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CN PLATFORM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8900000">
              <a:off x="5739150" y="226569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OPEN API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29891" y="1628853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7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CF Landscap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4886" r="4478" b="3508"/>
          <a:stretch/>
        </p:blipFill>
        <p:spPr bwMode="auto">
          <a:xfrm>
            <a:off x="2743200" y="-76200"/>
            <a:ext cx="6389623" cy="460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43201" y="0"/>
            <a:ext cx="5086350" cy="415562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82693" y="449036"/>
            <a:ext cx="650130" cy="25390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00307" y="2227751"/>
            <a:ext cx="582385" cy="7603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64930" y="612321"/>
            <a:ext cx="519792" cy="1615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70" y="0"/>
            <a:ext cx="148356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>
            <a:noAutofit/>
          </a:bodyPr>
          <a:lstStyle/>
          <a:p>
            <a:pPr algn="l"/>
            <a:r>
              <a:rPr lang="en-US" sz="1800" b="1" dirty="0" smtClean="0"/>
              <a:t>PaaS and Container</a:t>
            </a:r>
            <a:br>
              <a:rPr lang="en-US" sz="1800" b="1" dirty="0" smtClean="0"/>
            </a:br>
            <a:r>
              <a:rPr lang="en-US" sz="1800" b="1" dirty="0" smtClean="0"/>
              <a:t>Services</a:t>
            </a:r>
            <a:endParaRPr lang="en-US" sz="1800" b="1" dirty="0"/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57201" y="1200150"/>
            <a:ext cx="2285999" cy="3394473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We may choose this route, considering some pros and cons</a:t>
            </a:r>
          </a:p>
          <a:p>
            <a:pPr>
              <a:buBlip>
                <a:blip r:embed="rId4"/>
              </a:buBlip>
            </a:pPr>
            <a:r>
              <a:rPr lang="en-US" dirty="0" smtClean="0"/>
              <a:t>Less dealing with infra.</a:t>
            </a:r>
          </a:p>
          <a:p>
            <a:pPr>
              <a:buBlip>
                <a:blip r:embed="rId4"/>
              </a:buBlip>
            </a:pPr>
            <a:r>
              <a:rPr lang="en-US" dirty="0" smtClean="0"/>
              <a:t>Pre built runtimes and services</a:t>
            </a:r>
          </a:p>
          <a:p>
            <a:pPr>
              <a:buBlip>
                <a:blip r:embed="rId4"/>
              </a:buBlip>
            </a:pPr>
            <a:r>
              <a:rPr lang="en-US" dirty="0" smtClean="0"/>
              <a:t>Pre built orchestration and resilience</a:t>
            </a:r>
            <a:endParaRPr lang="en-US" dirty="0"/>
          </a:p>
          <a:p>
            <a:pPr>
              <a:buBlip>
                <a:blip r:embed="rId5"/>
              </a:buBlip>
            </a:pPr>
            <a:r>
              <a:rPr lang="en-US" dirty="0" smtClean="0"/>
              <a:t>Dependency on platform offerings for public platforms</a:t>
            </a:r>
          </a:p>
        </p:txBody>
      </p:sp>
    </p:spTree>
    <p:extLst>
      <p:ext uri="{BB962C8B-B14F-4D97-AF65-F5344CB8AC3E}">
        <p14:creationId xmlns:p14="http://schemas.microsoft.com/office/powerpoint/2010/main" val="59392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Journey to the Future of</a:t>
            </a:r>
            <a:br>
              <a:rPr lang="en-US" dirty="0" smtClean="0"/>
            </a:br>
            <a:r>
              <a:rPr lang="en-US" dirty="0" smtClean="0"/>
              <a:t>Cloud-native </a:t>
            </a:r>
            <a:r>
              <a:rPr lang="en-US" dirty="0" smtClean="0"/>
              <a:t>Media Micro-services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Washington </a:t>
            </a:r>
            <a:r>
              <a:rPr lang="en-US" b="1" dirty="0" smtClean="0"/>
              <a:t>Cabral</a:t>
            </a:r>
          </a:p>
          <a:p>
            <a:r>
              <a:rPr lang="en-US" sz="1800" b="1" dirty="0" smtClean="0"/>
              <a:t>M&amp;E Client Technology Advisor</a:t>
            </a:r>
          </a:p>
          <a:p>
            <a:r>
              <a:rPr lang="en-US" sz="1800" dirty="0" err="1" smtClean="0"/>
              <a:t>wcabral@br.ibm.com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47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Cloud-native PaaS are a playground for building systems. Each provider has a list of owned and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party runtimes and services.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434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872" y="2563585"/>
            <a:ext cx="748392" cy="15512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71650" y="3124200"/>
            <a:ext cx="6564085" cy="14192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71649" y="745672"/>
            <a:ext cx="7372351" cy="14192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8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ROUTE 3: SERVERLESS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 infrastructure independency</a:t>
            </a:r>
            <a:endParaRPr lang="en-US" dirty="0"/>
          </a:p>
        </p:txBody>
      </p:sp>
      <p:sp>
        <p:nvSpPr>
          <p:cNvPr id="7" name="AutoShape 2" descr="mage result for container icon"/>
          <p:cNvSpPr>
            <a:spLocks noChangeAspect="1" noChangeArrowheads="1"/>
          </p:cNvSpPr>
          <p:nvPr/>
        </p:nvSpPr>
        <p:spPr bwMode="auto">
          <a:xfrm>
            <a:off x="0" y="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65424" y="188945"/>
            <a:ext cx="7580255" cy="2683863"/>
            <a:chOff x="552584" y="1110225"/>
            <a:chExt cx="7580255" cy="26838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2560" t="5719" r="21595" b="5237"/>
            <a:stretch/>
          </p:blipFill>
          <p:spPr>
            <a:xfrm>
              <a:off x="6831502" y="2005690"/>
              <a:ext cx="1199726" cy="1195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769613" y="2609860"/>
              <a:ext cx="978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04911" y="2604832"/>
              <a:ext cx="1381881" cy="251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54908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1863022" y="2604833"/>
              <a:ext cx="921351" cy="50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748317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lbow Connector 13"/>
            <p:cNvCxnSpPr/>
            <p:nvPr/>
          </p:nvCxnSpPr>
          <p:spPr>
            <a:xfrm rot="5400000" flipH="1" flipV="1">
              <a:off x="3040936" y="1298212"/>
              <a:ext cx="1050058" cy="1448479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899078" y="2604832"/>
              <a:ext cx="1391128" cy="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6200000" flipH="1">
              <a:off x="3028691" y="2475220"/>
              <a:ext cx="1074551" cy="1448480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flipV="1">
              <a:off x="4404911" y="2664698"/>
              <a:ext cx="1439234" cy="1072038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>
              <a:off x="4404910" y="1497422"/>
              <a:ext cx="1439235" cy="1052571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901497" y="2603478"/>
              <a:ext cx="930005" cy="38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290206" y="254747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290206" y="367938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4290205" y="144006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786792" y="254999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2784373" y="2547480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8900000">
              <a:off x="552584" y="2158009"/>
              <a:ext cx="9765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SERVICE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8900000">
              <a:off x="1658875" y="2179546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8900000">
              <a:off x="2687192" y="2136473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8900000">
              <a:off x="4211006" y="2222618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CONTAINERS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347558" y="1554774"/>
              <a:ext cx="1" cy="992705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347559" y="2662184"/>
              <a:ext cx="0" cy="1017199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8900000">
              <a:off x="4211006" y="1110225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SERVERLESS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900000">
              <a:off x="4202085" y="331250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CN PLATFORM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8900000">
              <a:off x="5739150" y="226569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OPEN API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29891" y="1628853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CF Landscap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4886" r="4478" b="3508"/>
          <a:stretch/>
        </p:blipFill>
        <p:spPr bwMode="auto">
          <a:xfrm>
            <a:off x="2743200" y="-76200"/>
            <a:ext cx="6389623" cy="460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60890" y="0"/>
            <a:ext cx="5086350" cy="415562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82693" y="0"/>
            <a:ext cx="650130" cy="298812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64930" y="1"/>
            <a:ext cx="617763" cy="2227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7864930" y="2227750"/>
            <a:ext cx="519792" cy="7603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70" y="1494065"/>
            <a:ext cx="1483567" cy="2155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>
            <a:noAutofit/>
          </a:bodyPr>
          <a:lstStyle/>
          <a:p>
            <a:pPr algn="l"/>
            <a:r>
              <a:rPr lang="en-US" sz="1800" b="1" dirty="0" smtClean="0"/>
              <a:t>Event driven, serverless</a:t>
            </a:r>
            <a:br>
              <a:rPr lang="en-US" sz="1800" b="1" dirty="0" smtClean="0"/>
            </a:br>
            <a:r>
              <a:rPr lang="en-US" sz="1800" b="1" dirty="0" smtClean="0"/>
              <a:t>architectures</a:t>
            </a:r>
            <a:endParaRPr lang="en-US" sz="1800" b="1" dirty="0"/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57201" y="1200150"/>
            <a:ext cx="2285999" cy="33944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Today’s highest level of infrastructure abstraction.</a:t>
            </a:r>
          </a:p>
          <a:p>
            <a:pPr>
              <a:buBlip>
                <a:blip r:embed="rId4"/>
              </a:buBlip>
            </a:pPr>
            <a:r>
              <a:rPr lang="en-US" dirty="0" smtClean="0"/>
              <a:t>Code-only, multi-language, environment</a:t>
            </a:r>
          </a:p>
          <a:p>
            <a:pPr>
              <a:buBlip>
                <a:blip r:embed="rId4"/>
              </a:buBlip>
            </a:pPr>
            <a:r>
              <a:rPr lang="en-US" dirty="0" smtClean="0"/>
              <a:t>Event chain models to build new services</a:t>
            </a:r>
          </a:p>
          <a:p>
            <a:pPr>
              <a:buBlip>
                <a:blip r:embed="rId4"/>
              </a:buBlip>
            </a:pPr>
            <a:r>
              <a:rPr lang="en-US" dirty="0" smtClean="0"/>
              <a:t>Fast track to new workflows and products</a:t>
            </a:r>
          </a:p>
          <a:p>
            <a:pPr>
              <a:buBlip>
                <a:blip r:embed="rId5"/>
              </a:buBlip>
            </a:pPr>
            <a:r>
              <a:rPr lang="en-US" dirty="0" smtClean="0"/>
              <a:t>Package offerings need to be developed</a:t>
            </a:r>
          </a:p>
          <a:p>
            <a:pPr>
              <a:buBlip>
                <a:blip r:embed="rId5"/>
              </a:buBlip>
            </a:pPr>
            <a:r>
              <a:rPr lang="en-US" dirty="0" smtClean="0"/>
              <a:t>There’s no cross vendor syntax</a:t>
            </a:r>
          </a:p>
        </p:txBody>
      </p:sp>
    </p:spTree>
    <p:extLst>
      <p:ext uri="{BB962C8B-B14F-4D97-AF65-F5344CB8AC3E}">
        <p14:creationId xmlns:p14="http://schemas.microsoft.com/office/powerpoint/2010/main" val="190056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6322" y="1469566"/>
            <a:ext cx="3933930" cy="28795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59256" y="1469566"/>
            <a:ext cx="1088571" cy="928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 smtClean="0"/>
              <a:t>Transcoding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953718" y="1811499"/>
            <a:ext cx="899645" cy="2444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Feed</a:t>
            </a:r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1953717" y="2103257"/>
            <a:ext cx="899645" cy="2444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Actions</a:t>
            </a:r>
            <a:endParaRPr lang="en-US" sz="900" dirty="0"/>
          </a:p>
        </p:txBody>
      </p:sp>
      <p:sp>
        <p:nvSpPr>
          <p:cNvPr id="9" name="Rectangle 8"/>
          <p:cNvSpPr/>
          <p:nvPr/>
        </p:nvSpPr>
        <p:spPr>
          <a:xfrm>
            <a:off x="1859256" y="2445192"/>
            <a:ext cx="1088571" cy="928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 smtClean="0"/>
              <a:t>DRM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1953718" y="2787125"/>
            <a:ext cx="899645" cy="2444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mtClean="0"/>
              <a:t>Feed</a:t>
            </a:r>
            <a:endParaRPr lang="en-US" sz="900"/>
          </a:p>
        </p:txBody>
      </p:sp>
      <p:sp>
        <p:nvSpPr>
          <p:cNvPr id="11" name="Rectangle 10"/>
          <p:cNvSpPr/>
          <p:nvPr/>
        </p:nvSpPr>
        <p:spPr>
          <a:xfrm>
            <a:off x="1953717" y="3078883"/>
            <a:ext cx="899645" cy="2444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Actions</a:t>
            </a:r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1862763" y="3420818"/>
            <a:ext cx="1088571" cy="928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 smtClean="0"/>
              <a:t>Content Ordering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1957225" y="3762751"/>
            <a:ext cx="899645" cy="2444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mtClean="0"/>
              <a:t>Feed</a:t>
            </a:r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1957224" y="4054509"/>
            <a:ext cx="899645" cy="2444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Actions</a:t>
            </a:r>
            <a:endParaRPr lang="en-US" sz="900" dirty="0"/>
          </a:p>
        </p:txBody>
      </p:sp>
      <p:cxnSp>
        <p:nvCxnSpPr>
          <p:cNvPr id="16" name="Straight Arrow Connector 15"/>
          <p:cNvCxnSpPr>
            <a:stCxn id="13" idx="3"/>
          </p:cNvCxnSpPr>
          <p:nvPr/>
        </p:nvCxnSpPr>
        <p:spPr>
          <a:xfrm>
            <a:off x="2856870" y="3884980"/>
            <a:ext cx="555265" cy="1355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64578" y="3709728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Trigger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Arrow Connector 17"/>
          <p:cNvCxnSpPr>
            <a:stCxn id="11" idx="3"/>
          </p:cNvCxnSpPr>
          <p:nvPr/>
        </p:nvCxnSpPr>
        <p:spPr>
          <a:xfrm flipV="1">
            <a:off x="2853362" y="3200834"/>
            <a:ext cx="538363" cy="278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16489" y="3036192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Invoke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Straight Arrow Connector 22"/>
          <p:cNvCxnSpPr>
            <a:stCxn id="8" idx="3"/>
          </p:cNvCxnSpPr>
          <p:nvPr/>
        </p:nvCxnSpPr>
        <p:spPr>
          <a:xfrm flipV="1">
            <a:off x="2853362" y="2225485"/>
            <a:ext cx="544744" cy="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16489" y="2058981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Invoke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806724" y="1745266"/>
            <a:ext cx="817859" cy="633220"/>
            <a:chOff x="3129107" y="1518557"/>
            <a:chExt cx="817859" cy="633220"/>
          </a:xfrm>
        </p:grpSpPr>
        <p:sp>
          <p:nvSpPr>
            <p:cNvPr id="25" name="Rectangle 24"/>
            <p:cNvSpPr/>
            <p:nvPr/>
          </p:nvSpPr>
          <p:spPr>
            <a:xfrm>
              <a:off x="3129107" y="1518557"/>
              <a:ext cx="817859" cy="6332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 smtClean="0"/>
                <a:t>Action</a:t>
              </a:r>
              <a:endParaRPr lang="en-US" sz="10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29107" y="1919453"/>
              <a:ext cx="817859" cy="2323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smtClean="0"/>
                <a:t>NodeJS</a:t>
              </a:r>
              <a:endParaRPr lang="en-US" sz="10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03451" y="2594300"/>
            <a:ext cx="817859" cy="633220"/>
            <a:chOff x="3129107" y="1518557"/>
            <a:chExt cx="817859" cy="633220"/>
          </a:xfrm>
        </p:grpSpPr>
        <p:sp>
          <p:nvSpPr>
            <p:cNvPr id="30" name="Rectangle 29"/>
            <p:cNvSpPr/>
            <p:nvPr/>
          </p:nvSpPr>
          <p:spPr>
            <a:xfrm>
              <a:off x="3129107" y="1518557"/>
              <a:ext cx="817859" cy="6332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 smtClean="0"/>
                <a:t>Action</a:t>
              </a:r>
              <a:endParaRPr lang="en-US" sz="10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129107" y="1919453"/>
              <a:ext cx="817859" cy="2323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 smtClean="0"/>
                <a:t>Swift</a:t>
              </a:r>
              <a:endParaRPr lang="en-US" sz="10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57039" y="2594300"/>
            <a:ext cx="817859" cy="633220"/>
            <a:chOff x="3129107" y="1518557"/>
            <a:chExt cx="817859" cy="633220"/>
          </a:xfrm>
        </p:grpSpPr>
        <p:sp>
          <p:nvSpPr>
            <p:cNvPr id="34" name="Rectangle 33"/>
            <p:cNvSpPr/>
            <p:nvPr/>
          </p:nvSpPr>
          <p:spPr>
            <a:xfrm>
              <a:off x="3129107" y="1518557"/>
              <a:ext cx="817859" cy="6332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 smtClean="0"/>
                <a:t>Action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129107" y="1919453"/>
              <a:ext cx="817859" cy="2323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 err="1" smtClean="0"/>
                <a:t>NodeJS</a:t>
              </a:r>
              <a:endParaRPr lang="en-US" sz="1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310627" y="2594300"/>
            <a:ext cx="817859" cy="633220"/>
            <a:chOff x="3129107" y="1518557"/>
            <a:chExt cx="817859" cy="633220"/>
          </a:xfrm>
        </p:grpSpPr>
        <p:sp>
          <p:nvSpPr>
            <p:cNvPr id="37" name="Rectangle 36"/>
            <p:cNvSpPr/>
            <p:nvPr/>
          </p:nvSpPr>
          <p:spPr>
            <a:xfrm>
              <a:off x="3129107" y="1518557"/>
              <a:ext cx="817859" cy="6332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 smtClean="0"/>
                <a:t>Action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29107" y="1919453"/>
              <a:ext cx="817859" cy="2323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 smtClean="0"/>
                <a:t>Docker</a:t>
              </a:r>
              <a:endParaRPr lang="en-US" sz="1000" dirty="0"/>
            </a:p>
          </p:txBody>
        </p:sp>
      </p:grpSp>
      <p:cxnSp>
        <p:nvCxnSpPr>
          <p:cNvPr id="39" name="Straight Arrow Connector 38"/>
          <p:cNvCxnSpPr>
            <a:stCxn id="10" idx="3"/>
          </p:cNvCxnSpPr>
          <p:nvPr/>
        </p:nvCxnSpPr>
        <p:spPr>
          <a:xfrm>
            <a:off x="2853363" y="2909354"/>
            <a:ext cx="547010" cy="257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864578" y="2735458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Trigger</a:t>
            </a:r>
            <a:endParaRPr lang="en-US" sz="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1" name="Straight Arrow Connector 40"/>
          <p:cNvCxnSpPr>
            <a:stCxn id="7" idx="3"/>
          </p:cNvCxnSpPr>
          <p:nvPr/>
        </p:nvCxnSpPr>
        <p:spPr>
          <a:xfrm flipV="1">
            <a:off x="2853363" y="1929753"/>
            <a:ext cx="545130" cy="3975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864578" y="1753287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Trigger</a:t>
            </a:r>
            <a:endParaRPr lang="en-US" sz="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3" name="Straight Arrow Connector 42"/>
          <p:cNvCxnSpPr>
            <a:stCxn id="14" idx="3"/>
          </p:cNvCxnSpPr>
          <p:nvPr/>
        </p:nvCxnSpPr>
        <p:spPr>
          <a:xfrm flipV="1">
            <a:off x="2856869" y="4176737"/>
            <a:ext cx="534856" cy="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016489" y="4016181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Invoke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5" name="Straight Arrow Connector 44"/>
          <p:cNvCxnSpPr>
            <a:endCxn id="25" idx="1"/>
          </p:cNvCxnSpPr>
          <p:nvPr/>
        </p:nvCxnSpPr>
        <p:spPr>
          <a:xfrm>
            <a:off x="3391725" y="2061876"/>
            <a:ext cx="414999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94441" y="187128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Rule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395390" y="2916630"/>
            <a:ext cx="414999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398106" y="2726038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Rule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621310" y="2916630"/>
            <a:ext cx="442673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585760" y="2726038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Chain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75280" y="2908450"/>
            <a:ext cx="442673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839730" y="2717858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Chain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810389" y="3444657"/>
            <a:ext cx="817859" cy="633220"/>
            <a:chOff x="3129107" y="1518557"/>
            <a:chExt cx="817859" cy="633220"/>
          </a:xfrm>
        </p:grpSpPr>
        <p:sp>
          <p:nvSpPr>
            <p:cNvPr id="59" name="Rectangle 58"/>
            <p:cNvSpPr/>
            <p:nvPr/>
          </p:nvSpPr>
          <p:spPr>
            <a:xfrm>
              <a:off x="3129107" y="1518557"/>
              <a:ext cx="817859" cy="6332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dirty="0" smtClean="0"/>
                <a:t>Action</a:t>
              </a:r>
              <a:endParaRPr lang="en-US" sz="10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129107" y="1919453"/>
              <a:ext cx="817859" cy="2323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smtClean="0"/>
                <a:t>NodeJS</a:t>
              </a:r>
              <a:endParaRPr lang="en-US" sz="1000" dirty="0"/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>
            <a:off x="3395390" y="3761267"/>
            <a:ext cx="414999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398106" y="3570675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Rule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69374" y="1204881"/>
            <a:ext cx="844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Packages</a:t>
            </a:r>
            <a:endParaRPr lang="en-US" sz="1400" dirty="0"/>
          </a:p>
        </p:txBody>
      </p:sp>
      <p:sp>
        <p:nvSpPr>
          <p:cNvPr id="64" name="Rectangle 63"/>
          <p:cNvSpPr/>
          <p:nvPr/>
        </p:nvSpPr>
        <p:spPr>
          <a:xfrm>
            <a:off x="7466245" y="1468662"/>
            <a:ext cx="201767" cy="28795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OPEN API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7828498" y="1468662"/>
            <a:ext cx="1062392" cy="28795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879901" y="989438"/>
            <a:ext cx="946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Services</a:t>
            </a:r>
          </a:p>
          <a:p>
            <a:pPr algn="ctr"/>
            <a:r>
              <a:rPr lang="en-US" sz="1400" dirty="0" smtClean="0"/>
              <a:t>Ecosystem</a:t>
            </a:r>
            <a:endParaRPr lang="en-US" sz="1400" dirty="0"/>
          </a:p>
        </p:txBody>
      </p:sp>
      <p:grpSp>
        <p:nvGrpSpPr>
          <p:cNvPr id="91" name="Group 90"/>
          <p:cNvGrpSpPr/>
          <p:nvPr/>
        </p:nvGrpSpPr>
        <p:grpSpPr>
          <a:xfrm>
            <a:off x="7896892" y="1573616"/>
            <a:ext cx="940410" cy="270471"/>
            <a:chOff x="7395027" y="1385991"/>
            <a:chExt cx="940410" cy="270471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7395027" y="1385993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7726644" y="1385992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8064968" y="1385991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896892" y="1919417"/>
            <a:ext cx="940410" cy="270471"/>
            <a:chOff x="7395027" y="1704661"/>
            <a:chExt cx="940410" cy="270471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7395027" y="1704663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7726644" y="1704662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8064968" y="1704661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896892" y="2265218"/>
            <a:ext cx="940410" cy="270471"/>
            <a:chOff x="7395027" y="2027270"/>
            <a:chExt cx="940410" cy="270471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7395027" y="2027272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7726644" y="2027271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8064968" y="2027270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896892" y="2611019"/>
            <a:ext cx="940410" cy="270471"/>
            <a:chOff x="7395027" y="2345940"/>
            <a:chExt cx="940410" cy="270471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7395027" y="2345942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7726644" y="2345941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8064968" y="2345940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896892" y="2956820"/>
            <a:ext cx="940410" cy="270471"/>
            <a:chOff x="7395027" y="2671352"/>
            <a:chExt cx="940410" cy="270471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7395027" y="2671354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7726644" y="2671353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8064968" y="2671352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896892" y="3302621"/>
            <a:ext cx="940410" cy="270469"/>
            <a:chOff x="7395027" y="2991724"/>
            <a:chExt cx="940410" cy="270469"/>
          </a:xfrm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7395027" y="2991724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7726644" y="2991724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8064968" y="2991724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896892" y="3648420"/>
            <a:ext cx="940410" cy="270469"/>
            <a:chOff x="7395027" y="3319159"/>
            <a:chExt cx="940410" cy="270469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7395027" y="3319159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7726644" y="3319159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8064968" y="3319159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896892" y="3994221"/>
            <a:ext cx="940410" cy="270469"/>
            <a:chOff x="7395027" y="3806596"/>
            <a:chExt cx="940410" cy="270469"/>
          </a:xfrm>
        </p:grpSpPr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7395027" y="3806596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726644" y="3806596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8064968" y="3806596"/>
              <a:ext cx="270469" cy="27046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Straight Arrow Connector 98"/>
          <p:cNvCxnSpPr/>
          <p:nvPr/>
        </p:nvCxnSpPr>
        <p:spPr>
          <a:xfrm>
            <a:off x="7316455" y="3810023"/>
            <a:ext cx="508593" cy="0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319859" y="2268037"/>
            <a:ext cx="508593" cy="0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88973" y="773994"/>
            <a:ext cx="12477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Media</a:t>
            </a:r>
          </a:p>
          <a:p>
            <a:pPr algn="ctr"/>
            <a:r>
              <a:rPr lang="en-US" sz="1400" dirty="0" smtClean="0"/>
              <a:t>Micro-services</a:t>
            </a:r>
          </a:p>
          <a:p>
            <a:pPr algn="ctr"/>
            <a:r>
              <a:rPr lang="en-US" sz="1400" dirty="0" smtClean="0"/>
              <a:t>Ecosystem</a:t>
            </a:r>
            <a:endParaRPr lang="en-US" sz="1400" dirty="0"/>
          </a:p>
        </p:txBody>
      </p:sp>
      <p:sp>
        <p:nvSpPr>
          <p:cNvPr id="124" name="Rectangle 123"/>
          <p:cNvSpPr/>
          <p:nvPr/>
        </p:nvSpPr>
        <p:spPr>
          <a:xfrm>
            <a:off x="1494314" y="1468662"/>
            <a:ext cx="201767" cy="28795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OPEN API</a:t>
            </a:r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1344524" y="3810023"/>
            <a:ext cx="508593" cy="0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1347928" y="2268037"/>
            <a:ext cx="508593" cy="0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274321" y="1468662"/>
            <a:ext cx="1062392" cy="28795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300523" y="1547236"/>
            <a:ext cx="983207" cy="295562"/>
            <a:chOff x="315584" y="1573616"/>
            <a:chExt cx="983207" cy="295562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315584" y="1573616"/>
              <a:ext cx="296587" cy="295562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653957" y="1573616"/>
              <a:ext cx="296587" cy="295562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1002204" y="1573616"/>
              <a:ext cx="296587" cy="295562"/>
            </a:xfrm>
            <a:prstGeom prst="rect">
              <a:avLst/>
            </a:prstGeom>
          </p:spPr>
        </p:pic>
      </p:grpSp>
      <p:grpSp>
        <p:nvGrpSpPr>
          <p:cNvPr id="132" name="Group 131"/>
          <p:cNvGrpSpPr/>
          <p:nvPr/>
        </p:nvGrpSpPr>
        <p:grpSpPr>
          <a:xfrm>
            <a:off x="300523" y="1951947"/>
            <a:ext cx="983207" cy="295562"/>
            <a:chOff x="315584" y="1573616"/>
            <a:chExt cx="983207" cy="295562"/>
          </a:xfrm>
        </p:grpSpPr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315584" y="1573616"/>
              <a:ext cx="296587" cy="295562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653957" y="1573616"/>
              <a:ext cx="296587" cy="295562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1002204" y="1573616"/>
              <a:ext cx="296587" cy="295562"/>
            </a:xfrm>
            <a:prstGeom prst="rect">
              <a:avLst/>
            </a:prstGeom>
          </p:spPr>
        </p:pic>
      </p:grpSp>
      <p:grpSp>
        <p:nvGrpSpPr>
          <p:cNvPr id="136" name="Group 135"/>
          <p:cNvGrpSpPr/>
          <p:nvPr/>
        </p:nvGrpSpPr>
        <p:grpSpPr>
          <a:xfrm>
            <a:off x="300523" y="2356658"/>
            <a:ext cx="983207" cy="295562"/>
            <a:chOff x="315584" y="1573616"/>
            <a:chExt cx="983207" cy="295562"/>
          </a:xfrm>
        </p:grpSpPr>
        <p:pic>
          <p:nvPicPr>
            <p:cNvPr id="137" name="Picture 13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315584" y="1573616"/>
              <a:ext cx="296587" cy="295562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653957" y="1573616"/>
              <a:ext cx="296587" cy="295562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1002204" y="1573616"/>
              <a:ext cx="296587" cy="295562"/>
            </a:xfrm>
            <a:prstGeom prst="rect">
              <a:avLst/>
            </a:prstGeom>
          </p:spPr>
        </p:pic>
      </p:grpSp>
      <p:grpSp>
        <p:nvGrpSpPr>
          <p:cNvPr id="144" name="Group 143"/>
          <p:cNvGrpSpPr/>
          <p:nvPr/>
        </p:nvGrpSpPr>
        <p:grpSpPr>
          <a:xfrm>
            <a:off x="300523" y="2761369"/>
            <a:ext cx="983207" cy="295562"/>
            <a:chOff x="315584" y="1573616"/>
            <a:chExt cx="983207" cy="295562"/>
          </a:xfrm>
        </p:grpSpPr>
        <p:pic>
          <p:nvPicPr>
            <p:cNvPr id="145" name="Picture 14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315584" y="1573616"/>
              <a:ext cx="296587" cy="295562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653957" y="1573616"/>
              <a:ext cx="296587" cy="295562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1002204" y="1573616"/>
              <a:ext cx="296587" cy="295562"/>
            </a:xfrm>
            <a:prstGeom prst="rect">
              <a:avLst/>
            </a:prstGeom>
          </p:spPr>
        </p:pic>
      </p:grpSp>
      <p:grpSp>
        <p:nvGrpSpPr>
          <p:cNvPr id="148" name="Group 147"/>
          <p:cNvGrpSpPr/>
          <p:nvPr/>
        </p:nvGrpSpPr>
        <p:grpSpPr>
          <a:xfrm>
            <a:off x="300523" y="3166080"/>
            <a:ext cx="983207" cy="295562"/>
            <a:chOff x="315584" y="1573616"/>
            <a:chExt cx="983207" cy="295562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315584" y="1573616"/>
              <a:ext cx="296587" cy="295562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653957" y="1573616"/>
              <a:ext cx="296587" cy="295562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1002204" y="1573616"/>
              <a:ext cx="296587" cy="295562"/>
            </a:xfrm>
            <a:prstGeom prst="rect">
              <a:avLst/>
            </a:prstGeom>
          </p:spPr>
        </p:pic>
      </p:grpSp>
      <p:grpSp>
        <p:nvGrpSpPr>
          <p:cNvPr id="152" name="Group 151"/>
          <p:cNvGrpSpPr/>
          <p:nvPr/>
        </p:nvGrpSpPr>
        <p:grpSpPr>
          <a:xfrm>
            <a:off x="300523" y="3570791"/>
            <a:ext cx="983207" cy="295562"/>
            <a:chOff x="315584" y="1573616"/>
            <a:chExt cx="983207" cy="295562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315584" y="1573616"/>
              <a:ext cx="296587" cy="295562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653957" y="1573616"/>
              <a:ext cx="296587" cy="295562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1002204" y="1573616"/>
              <a:ext cx="296587" cy="295562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292444" y="3975501"/>
            <a:ext cx="983207" cy="295562"/>
            <a:chOff x="315584" y="1573616"/>
            <a:chExt cx="983207" cy="295562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315584" y="1573616"/>
              <a:ext cx="296587" cy="295562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653957" y="1573616"/>
              <a:ext cx="296587" cy="295562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1" b="94762" l="22649" r="78750">
                          <a14:foregroundMark x1="52202" y1="46619" x2="52202" y2="46619"/>
                          <a14:foregroundMark x1="50774" y1="91286" x2="50774" y2="91286"/>
                          <a14:foregroundMark x1="50685" y1="92905" x2="50685" y2="92905"/>
                          <a14:foregroundMark x1="50685" y1="93952" x2="50685" y2="93952"/>
                          <a14:foregroundMark x1="23512" y1="40952" x2="23512" y2="40952"/>
                          <a14:foregroundMark x1="29196" y1="77810" x2="29196" y2="77810"/>
                          <a14:foregroundMark x1="47560" y1="48000" x2="47560" y2="48000"/>
                          <a14:foregroundMark x1="46964" y1="44714" x2="52292" y2="55286"/>
                        </a14:backgroundRemoval>
                      </a14:imgEffect>
                    </a14:imgLayer>
                  </a14:imgProps>
                </a:ext>
              </a:extLst>
            </a:blip>
            <a:srcRect l="22560" t="5719" r="21595" b="5237"/>
            <a:stretch/>
          </p:blipFill>
          <p:spPr>
            <a:xfrm>
              <a:off x="1002204" y="1573616"/>
              <a:ext cx="296587" cy="295562"/>
            </a:xfrm>
            <a:prstGeom prst="rect">
              <a:avLst/>
            </a:prstGeom>
          </p:spPr>
        </p:pic>
      </p:grpSp>
      <p:sp>
        <p:nvSpPr>
          <p:cNvPr id="160" name="Rectangle 159"/>
          <p:cNvSpPr/>
          <p:nvPr/>
        </p:nvSpPr>
        <p:spPr>
          <a:xfrm rot="5400000">
            <a:off x="5253206" y="-731530"/>
            <a:ext cx="201767" cy="39247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OPEN API</a:t>
            </a:r>
            <a:endParaRPr lang="en-US" dirty="0"/>
          </a:p>
        </p:txBody>
      </p:sp>
      <p:cxnSp>
        <p:nvCxnSpPr>
          <p:cNvPr id="161" name="Straight Arrow Connector 160"/>
          <p:cNvCxnSpPr/>
          <p:nvPr/>
        </p:nvCxnSpPr>
        <p:spPr>
          <a:xfrm rot="5400000">
            <a:off x="5859077" y="1211407"/>
            <a:ext cx="508593" cy="0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rot="5400000">
            <a:off x="4280070" y="1211407"/>
            <a:ext cx="508593" cy="0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Table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618"/>
              </p:ext>
            </p:extLst>
          </p:nvPr>
        </p:nvGraphicFramePr>
        <p:xfrm>
          <a:off x="3398106" y="581226"/>
          <a:ext cx="39183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16"/>
                <a:gridCol w="1306116"/>
                <a:gridCol w="13061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CLI</a:t>
                      </a:r>
                      <a:endParaRPr lang="en-US" sz="1400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SDK</a:t>
                      </a:r>
                      <a:endParaRPr lang="en-US" sz="1400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UI</a:t>
                      </a:r>
                      <a:endParaRPr lang="en-US" sz="1400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4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LAST COMMUTE: OPEN API TO MEDIA MICRO-SERVICES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Decidir</a:t>
            </a:r>
            <a:r>
              <a:rPr lang="en-US" dirty="0" smtClean="0"/>
              <a:t> se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abordar</a:t>
            </a:r>
            <a:r>
              <a:rPr lang="en-US" smtClean="0"/>
              <a:t> platform</a:t>
            </a:r>
            <a:endParaRPr lang="en-US" dirty="0"/>
          </a:p>
        </p:txBody>
      </p:sp>
      <p:sp>
        <p:nvSpPr>
          <p:cNvPr id="7" name="AutoShape 2" descr="mage result for container icon"/>
          <p:cNvSpPr>
            <a:spLocks noChangeAspect="1" noChangeArrowheads="1"/>
          </p:cNvSpPr>
          <p:nvPr/>
        </p:nvSpPr>
        <p:spPr bwMode="auto">
          <a:xfrm>
            <a:off x="0" y="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65424" y="188945"/>
            <a:ext cx="7580255" cy="2683863"/>
            <a:chOff x="552584" y="1110225"/>
            <a:chExt cx="7580255" cy="26838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2560" t="5719" r="21595" b="5237"/>
            <a:stretch/>
          </p:blipFill>
          <p:spPr>
            <a:xfrm>
              <a:off x="6831502" y="2005690"/>
              <a:ext cx="1199726" cy="1195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769613" y="2609860"/>
              <a:ext cx="978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04911" y="2604832"/>
              <a:ext cx="1381881" cy="251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54908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1863022" y="2604833"/>
              <a:ext cx="921351" cy="50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748317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lbow Connector 13"/>
            <p:cNvCxnSpPr/>
            <p:nvPr/>
          </p:nvCxnSpPr>
          <p:spPr>
            <a:xfrm rot="5400000" flipH="1" flipV="1">
              <a:off x="3040936" y="1298212"/>
              <a:ext cx="1050058" cy="1448479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899078" y="2604832"/>
              <a:ext cx="1391128" cy="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6200000" flipH="1">
              <a:off x="3028691" y="2475220"/>
              <a:ext cx="1074551" cy="1448480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flipV="1">
              <a:off x="4404911" y="2664698"/>
              <a:ext cx="1439234" cy="1072038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>
              <a:off x="4404910" y="1497422"/>
              <a:ext cx="1439235" cy="1052571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901497" y="2603478"/>
              <a:ext cx="930005" cy="38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290206" y="254747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290206" y="367938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4290205" y="144006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786792" y="254999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2784373" y="2547480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8900000">
              <a:off x="552584" y="2158009"/>
              <a:ext cx="9765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SERVICE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8900000">
              <a:off x="1658875" y="2179546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8900000">
              <a:off x="2687192" y="2136473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8900000">
              <a:off x="4211006" y="2222618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CONTAINERS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347558" y="1554774"/>
              <a:ext cx="1" cy="992705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347559" y="2662184"/>
              <a:ext cx="0" cy="1017199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8900000">
              <a:off x="4211006" y="1110225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SERVERLESS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900000">
              <a:off x="4202085" y="331250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CN PLATFORM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8900000">
              <a:off x="5739150" y="226569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OPEN API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29891" y="1628853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41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Without open APIs there’s no Cloud-Native System. It is the key enabler for ”openness and extensibility”</a:t>
            </a:r>
            <a:r>
              <a:rPr lang="en-US" sz="2400" baseline="30000" dirty="0" smtClean="0"/>
              <a:t>[1]</a:t>
            </a:r>
            <a:endParaRPr lang="en-US" sz="2400" b="1" u="sng" baseline="30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488040" y="2215814"/>
            <a:ext cx="2928426" cy="2260936"/>
            <a:chOff x="488040" y="1517482"/>
            <a:chExt cx="2928426" cy="2260936"/>
          </a:xfrm>
        </p:grpSpPr>
        <p:sp>
          <p:nvSpPr>
            <p:cNvPr id="10" name="Rectangle 9"/>
            <p:cNvSpPr/>
            <p:nvPr/>
          </p:nvSpPr>
          <p:spPr>
            <a:xfrm>
              <a:off x="933924" y="1962150"/>
              <a:ext cx="2037875" cy="1371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546" y="2248057"/>
              <a:ext cx="1644629" cy="79978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971797" y="2543857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FTP</a:t>
              </a:r>
              <a:endParaRPr lang="en-US" sz="1200"/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1730525" y="3451992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EDI</a:t>
              </a:r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1730524" y="1635725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B2B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8040" y="2543856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r>
                <a:rPr lang="en-US" sz="1200" smtClean="0"/>
                <a:t>WEB</a:t>
              </a:r>
              <a:endParaRPr lang="en-US" sz="1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37133" y="2215813"/>
            <a:ext cx="2565738" cy="2250588"/>
            <a:chOff x="4813131" y="1517481"/>
            <a:chExt cx="2565738" cy="2250588"/>
          </a:xfrm>
        </p:grpSpPr>
        <p:sp>
          <p:nvSpPr>
            <p:cNvPr id="9" name="Rectangle 8"/>
            <p:cNvSpPr/>
            <p:nvPr/>
          </p:nvSpPr>
          <p:spPr>
            <a:xfrm>
              <a:off x="5257800" y="1962150"/>
              <a:ext cx="1676400" cy="1371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0" y="2184979"/>
              <a:ext cx="1238725" cy="9346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934200" y="1962150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 smtClean="0"/>
                <a:t>API</a:t>
              </a:r>
              <a:endParaRPr lang="en-US" sz="12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34200" y="3125566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34200" y="2892882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34200" y="2660199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934200" y="2427516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34200" y="219483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13131" y="1962150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/>
                <a:t>API</a:t>
              </a:r>
              <a:endParaRPr lang="en-US" sz="1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13131" y="3125566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13131" y="2892882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13131" y="2660199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13131" y="2427516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13131" y="219483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0" name="Rectangle 29"/>
            <p:cNvSpPr/>
            <p:nvPr/>
          </p:nvSpPr>
          <p:spPr>
            <a:xfrm rot="16200000">
              <a:off x="5139557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/>
                <a:t>API</a:t>
              </a:r>
              <a:endParaRPr lang="en-US" sz="1200" dirty="0"/>
            </a:p>
          </p:txBody>
        </p:sp>
        <p:sp>
          <p:nvSpPr>
            <p:cNvPr id="31" name="Rectangle 30"/>
            <p:cNvSpPr/>
            <p:nvPr/>
          </p:nvSpPr>
          <p:spPr>
            <a:xfrm rot="16200000">
              <a:off x="6607774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5433200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726843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6020486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6314129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6" name="Rectangle 35"/>
            <p:cNvSpPr/>
            <p:nvPr/>
          </p:nvSpPr>
          <p:spPr>
            <a:xfrm rot="16200000">
              <a:off x="5139557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 smtClean="0"/>
                <a:t>API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6607774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5433200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5726843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6020486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6314129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004133" y="3242188"/>
            <a:ext cx="444669" cy="20818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API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6397667" y="1898747"/>
            <a:ext cx="444669" cy="2081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API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5259094" y="1864046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Innovators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43400" y="3229939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Partners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001000" y="2824257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ISVs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43400" y="3660851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Unknown</a:t>
            </a:r>
            <a:b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001000" y="3660851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Known</a:t>
            </a:r>
            <a:b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343400" y="2799027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Suppliers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10400" y="1863193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Employees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72585" y="2303381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Competitors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624848" y="2307787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Producers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8040" y="1462764"/>
            <a:ext cx="2928426" cy="20818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FROM CLOSED APIs</a:t>
            </a:r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5113058" y="1455527"/>
            <a:ext cx="2928426" cy="20818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TO OPEN APIs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0" y="4531701"/>
            <a:ext cx="2446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1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1]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www.cncf.io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/about/charter/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88040" y="2215814"/>
            <a:ext cx="2928426" cy="2260936"/>
            <a:chOff x="488040" y="1517482"/>
            <a:chExt cx="2928426" cy="2260936"/>
          </a:xfrm>
        </p:grpSpPr>
        <p:sp>
          <p:nvSpPr>
            <p:cNvPr id="10" name="Rectangle 9"/>
            <p:cNvSpPr/>
            <p:nvPr/>
          </p:nvSpPr>
          <p:spPr>
            <a:xfrm>
              <a:off x="933924" y="1962150"/>
              <a:ext cx="2037875" cy="137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546" y="2248057"/>
              <a:ext cx="1644629" cy="79978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971797" y="2543857"/>
              <a:ext cx="444669" cy="2081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FTP</a:t>
              </a:r>
              <a:endParaRPr lang="en-US" sz="1200"/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1730525" y="3451992"/>
              <a:ext cx="444669" cy="2081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EDI</a:t>
              </a:r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1730524" y="1635725"/>
              <a:ext cx="444669" cy="2081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B2B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8040" y="2543856"/>
              <a:ext cx="444669" cy="2081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r>
                <a:rPr lang="en-US" sz="1200" smtClean="0"/>
                <a:t>WEB</a:t>
              </a:r>
              <a:endParaRPr lang="en-US" sz="1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37133" y="2215813"/>
            <a:ext cx="2565738" cy="2250588"/>
            <a:chOff x="4813131" y="1517481"/>
            <a:chExt cx="2565738" cy="2250588"/>
          </a:xfrm>
        </p:grpSpPr>
        <p:sp>
          <p:nvSpPr>
            <p:cNvPr id="9" name="Rectangle 8"/>
            <p:cNvSpPr/>
            <p:nvPr/>
          </p:nvSpPr>
          <p:spPr>
            <a:xfrm>
              <a:off x="5257800" y="1962150"/>
              <a:ext cx="1676400" cy="1371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0" y="2184979"/>
              <a:ext cx="1238725" cy="9346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934200" y="1962150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 smtClean="0"/>
                <a:t>API</a:t>
              </a:r>
              <a:endParaRPr lang="en-US" sz="12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34200" y="3125566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34200" y="2892882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34200" y="2660199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934200" y="2427516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34200" y="219483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13131" y="1962150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/>
                <a:t>API</a:t>
              </a:r>
              <a:endParaRPr lang="en-US" sz="1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13131" y="3125566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13131" y="2892882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13131" y="2660199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13131" y="2427516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13131" y="219483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0" name="Rectangle 29"/>
            <p:cNvSpPr/>
            <p:nvPr/>
          </p:nvSpPr>
          <p:spPr>
            <a:xfrm rot="16200000">
              <a:off x="5139557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/>
                <a:t>API</a:t>
              </a:r>
              <a:endParaRPr lang="en-US" sz="1200" dirty="0"/>
            </a:p>
          </p:txBody>
        </p:sp>
        <p:sp>
          <p:nvSpPr>
            <p:cNvPr id="31" name="Rectangle 30"/>
            <p:cNvSpPr/>
            <p:nvPr/>
          </p:nvSpPr>
          <p:spPr>
            <a:xfrm rot="16200000">
              <a:off x="6607774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5433200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726843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6020486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6314129" y="3441643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6" name="Rectangle 35"/>
            <p:cNvSpPr/>
            <p:nvPr/>
          </p:nvSpPr>
          <p:spPr>
            <a:xfrm rot="16200000">
              <a:off x="5139557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 smtClean="0"/>
                <a:t>API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6607774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5433200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5726843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6020486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6314129" y="1635724"/>
              <a:ext cx="444669" cy="2081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smtClean="0"/>
                <a:t>API</a:t>
              </a:r>
              <a:endParaRPr lang="en-US" sz="12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004133" y="3242188"/>
            <a:ext cx="444669" cy="20818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API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6397667" y="1898747"/>
            <a:ext cx="444669" cy="2081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API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5259094" y="1864046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Innovators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43400" y="3229939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Partners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001000" y="2824257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ISVs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43400" y="3660851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Unknown</a:t>
            </a:r>
            <a:b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001000" y="3660851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Known</a:t>
            </a:r>
            <a:b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343400" y="2799027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Suppliers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10400" y="1863193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Employees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72585" y="2303381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Competitors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624848" y="2307787"/>
            <a:ext cx="895604" cy="2770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 Producers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8040" y="1568896"/>
            <a:ext cx="2928426" cy="2081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FROM CLOSED APIs</a:t>
            </a:r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5113058" y="1568896"/>
            <a:ext cx="2928426" cy="2081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TO OPEN APIs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0" y="4531701"/>
            <a:ext cx="5969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  <a:b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Cloud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Middleware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- 10 Lessons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Learned, Kai </a:t>
            </a:r>
            <a:r>
              <a:rPr 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Wähner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April 7,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2017,</a:t>
            </a:r>
            <a:b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</a:t>
            </a:r>
            <a:r>
              <a:rPr 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www.slideshare.net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KaiWaehner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/cloud-native-middleware-microservices-10-lessons-learned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8040" y="1305922"/>
            <a:ext cx="2928426" cy="2081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Enterpri</a:t>
            </a:r>
            <a:r>
              <a:rPr lang="en-US" sz="1200" smtClean="0"/>
              <a:t>se Friendly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488040" y="1042946"/>
            <a:ext cx="2928426" cy="2081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Strictly constrained interactions</a:t>
            </a:r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488040" y="779970"/>
            <a:ext cx="2928426" cy="2081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Limited trusted partners</a:t>
            </a:r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488040" y="516994"/>
            <a:ext cx="2928426" cy="2081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Pre-defined integration points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5113058" y="1305095"/>
            <a:ext cx="2928426" cy="2081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Developer friendly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5113058" y="1041294"/>
            <a:ext cx="2928426" cy="2081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Encourage new ideas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5113058" y="777493"/>
            <a:ext cx="2928426" cy="2081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Many partners, untrusted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5113058" y="513692"/>
            <a:ext cx="2928426" cy="2081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Opportunistic access points</a:t>
            </a:r>
            <a:endParaRPr lang="en-US" sz="1200" dirty="0"/>
          </a:p>
        </p:txBody>
      </p:sp>
      <p:cxnSp>
        <p:nvCxnSpPr>
          <p:cNvPr id="7" name="Straight Arrow Connector 6"/>
          <p:cNvCxnSpPr>
            <a:stCxn id="60" idx="3"/>
            <a:endCxn id="64" idx="1"/>
          </p:cNvCxnSpPr>
          <p:nvPr/>
        </p:nvCxnSpPr>
        <p:spPr>
          <a:xfrm flipV="1">
            <a:off x="3416466" y="617784"/>
            <a:ext cx="1696592" cy="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3"/>
            <a:endCxn id="63" idx="1"/>
          </p:cNvCxnSpPr>
          <p:nvPr/>
        </p:nvCxnSpPr>
        <p:spPr>
          <a:xfrm flipV="1">
            <a:off x="3416466" y="881585"/>
            <a:ext cx="1696592" cy="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3"/>
            <a:endCxn id="62" idx="1"/>
          </p:cNvCxnSpPr>
          <p:nvPr/>
        </p:nvCxnSpPr>
        <p:spPr>
          <a:xfrm flipV="1">
            <a:off x="3416466" y="1145386"/>
            <a:ext cx="1696592" cy="1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7" idx="3"/>
            <a:endCxn id="61" idx="1"/>
          </p:cNvCxnSpPr>
          <p:nvPr/>
        </p:nvCxnSpPr>
        <p:spPr>
          <a:xfrm flipV="1">
            <a:off x="3416466" y="1409187"/>
            <a:ext cx="1696592" cy="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90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 are plenty, there’s still quite a long road both business and technology wise. But the benefits on business agility and flexibility provided by cloud native applications worth the journey!</a:t>
            </a:r>
            <a:endParaRPr lang="en-US" dirty="0"/>
          </a:p>
        </p:txBody>
      </p:sp>
      <p:sp>
        <p:nvSpPr>
          <p:cNvPr id="7" name="AutoShape 2" descr="mage result for container icon"/>
          <p:cNvSpPr>
            <a:spLocks noChangeAspect="1" noChangeArrowheads="1"/>
          </p:cNvSpPr>
          <p:nvPr/>
        </p:nvSpPr>
        <p:spPr bwMode="auto">
          <a:xfrm>
            <a:off x="0" y="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6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6793"/>
            <a:ext cx="4038600" cy="3172570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Large scale </a:t>
            </a:r>
            <a:r>
              <a:rPr lang="en-US" dirty="0"/>
              <a:t>cloud native solutions require deep skill set not typically available on most vendors and media </a:t>
            </a:r>
            <a:r>
              <a:rPr lang="en-US" dirty="0" smtClean="0"/>
              <a:t>companies.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Which </a:t>
            </a:r>
            <a:r>
              <a:rPr lang="en-US" dirty="0"/>
              <a:t>companies will be the cloud native media </a:t>
            </a:r>
            <a:r>
              <a:rPr lang="en-US" dirty="0" smtClean="0"/>
              <a:t>micro-services </a:t>
            </a:r>
            <a:r>
              <a:rPr lang="en-US" dirty="0"/>
              <a:t>providers of the </a:t>
            </a:r>
            <a:r>
              <a:rPr lang="en-US" dirty="0" smtClean="0"/>
              <a:t>future? 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Will </a:t>
            </a:r>
            <a:r>
              <a:rPr lang="en-US" dirty="0"/>
              <a:t>vendors of today have the investment power to pursue such </a:t>
            </a:r>
            <a:r>
              <a:rPr lang="en-US" dirty="0" smtClean="0"/>
              <a:t>journey?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6793"/>
            <a:ext cx="4038600" cy="3172570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How much are </a:t>
            </a:r>
            <a:r>
              <a:rPr lang="en-US" dirty="0" smtClean="0"/>
              <a:t>our customers </a:t>
            </a:r>
            <a:r>
              <a:rPr lang="en-US" dirty="0"/>
              <a:t>willing to outsource media </a:t>
            </a:r>
            <a:r>
              <a:rPr lang="en-US" dirty="0" smtClean="0"/>
              <a:t>services?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How </a:t>
            </a:r>
            <a:r>
              <a:rPr lang="en-US" dirty="0"/>
              <a:t>important is the role of media services on companies’ competitive </a:t>
            </a:r>
            <a:r>
              <a:rPr lang="en-US" dirty="0" smtClean="0"/>
              <a:t>differentiator?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Will </a:t>
            </a:r>
            <a:r>
              <a:rPr lang="en-US" dirty="0"/>
              <a:t>outsourcing media services commoditize the </a:t>
            </a:r>
            <a:r>
              <a:rPr lang="en-US" dirty="0" smtClean="0"/>
              <a:t>sector?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How </a:t>
            </a:r>
            <a:r>
              <a:rPr lang="en-US" dirty="0"/>
              <a:t>much will vendors be willing to embrace that?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Businesswise, there are more questions than answers while we ride this journey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437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4075042" cy="8715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media micro-service centric model to unleash benefits to vendors and media companies.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4075042" cy="3518297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Will disrupt the boundaries of business models </a:t>
            </a:r>
            <a:r>
              <a:rPr lang="en-US" sz="1600" dirty="0" smtClean="0"/>
              <a:t>by securely </a:t>
            </a:r>
            <a:r>
              <a:rPr lang="en-US" sz="1600" dirty="0"/>
              <a:t>exposing composable media services at scale.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There </a:t>
            </a:r>
            <a:r>
              <a:rPr lang="en-US" sz="1600" dirty="0"/>
              <a:t>will be no market reach limitation since </a:t>
            </a:r>
            <a:r>
              <a:rPr lang="en-US" sz="1600" dirty="0" smtClean="0"/>
              <a:t>cloud native media </a:t>
            </a:r>
            <a:r>
              <a:rPr lang="en-US" sz="1600" dirty="0"/>
              <a:t>services will distribute resiliently </a:t>
            </a:r>
            <a:r>
              <a:rPr lang="en-US" sz="1600" dirty="0" smtClean="0"/>
              <a:t>across geographies</a:t>
            </a:r>
            <a:r>
              <a:rPr lang="en-US" sz="16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Down </a:t>
            </a:r>
            <a:r>
              <a:rPr lang="en-US" sz="1600" dirty="0"/>
              <a:t>to the minute pay as you go service model </a:t>
            </a:r>
            <a:r>
              <a:rPr lang="en-US" sz="1600" dirty="0" smtClean="0"/>
              <a:t>will enable </a:t>
            </a:r>
            <a:r>
              <a:rPr lang="en-US" sz="1600" dirty="0"/>
              <a:t>a variety of micro content licensing </a:t>
            </a:r>
            <a:r>
              <a:rPr lang="en-US" sz="1600" dirty="0" smtClean="0"/>
              <a:t>and distribution</a:t>
            </a:r>
            <a:r>
              <a:rPr lang="en-US" sz="16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No </a:t>
            </a:r>
            <a:r>
              <a:rPr lang="en-US" sz="1600" dirty="0"/>
              <a:t>more lock-in to media sector specific vendors.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2560" t="5719" r="21595" b="5237"/>
          <a:stretch/>
        </p:blipFill>
        <p:spPr>
          <a:xfrm>
            <a:off x="4572134" y="-1"/>
            <a:ext cx="4555960" cy="45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7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6184569" y="3205627"/>
            <a:ext cx="2991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Vendor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agnostic solutions,</a:t>
            </a: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priced down to the</a:t>
            </a: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minute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62008" y="3202248"/>
            <a:ext cx="2428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Self service, resilient </a:t>
            </a:r>
            <a:b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self healing systems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5554" y="3202248"/>
            <a:ext cx="1662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geography</a:t>
            </a: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boundaries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330" y="3202248"/>
            <a:ext cx="1757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Composable </a:t>
            </a: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media services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65424" y="188945"/>
            <a:ext cx="7580255" cy="2683863"/>
            <a:chOff x="552584" y="1110225"/>
            <a:chExt cx="7580255" cy="268386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/>
            <a:srcRect l="22560" t="5719" r="21595" b="5237"/>
            <a:stretch/>
          </p:blipFill>
          <p:spPr>
            <a:xfrm>
              <a:off x="6831502" y="2005690"/>
              <a:ext cx="1199726" cy="1195575"/>
            </a:xfrm>
            <a:prstGeom prst="rect">
              <a:avLst/>
            </a:prstGeom>
          </p:spPr>
        </p:pic>
        <p:cxnSp>
          <p:nvCxnSpPr>
            <p:cNvPr id="38" name="Straight Connector 37"/>
            <p:cNvCxnSpPr>
              <a:stCxn id="39" idx="6"/>
              <a:endCxn id="48" idx="2"/>
            </p:cNvCxnSpPr>
            <p:nvPr/>
          </p:nvCxnSpPr>
          <p:spPr>
            <a:xfrm>
              <a:off x="769613" y="2609860"/>
              <a:ext cx="978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5" idx="6"/>
            </p:cNvCxnSpPr>
            <p:nvPr/>
          </p:nvCxnSpPr>
          <p:spPr>
            <a:xfrm>
              <a:off x="4404911" y="2604832"/>
              <a:ext cx="1381881" cy="251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54908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48" idx="6"/>
              <a:endCxn id="51" idx="2"/>
            </p:cNvCxnSpPr>
            <p:nvPr/>
          </p:nvCxnSpPr>
          <p:spPr>
            <a:xfrm flipV="1">
              <a:off x="1863022" y="2604833"/>
              <a:ext cx="921351" cy="50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1748317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Elbow Connector 42"/>
            <p:cNvCxnSpPr>
              <a:stCxn id="51" idx="0"/>
              <a:endCxn id="57" idx="2"/>
            </p:cNvCxnSpPr>
            <p:nvPr/>
          </p:nvCxnSpPr>
          <p:spPr>
            <a:xfrm rot="5400000" flipH="1" flipV="1">
              <a:off x="3040936" y="1298212"/>
              <a:ext cx="1050058" cy="1448479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1" idx="6"/>
              <a:endCxn id="55" idx="2"/>
            </p:cNvCxnSpPr>
            <p:nvPr/>
          </p:nvCxnSpPr>
          <p:spPr>
            <a:xfrm flipV="1">
              <a:off x="2899078" y="2604832"/>
              <a:ext cx="1391128" cy="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51" idx="4"/>
              <a:endCxn id="56" idx="2"/>
            </p:cNvCxnSpPr>
            <p:nvPr/>
          </p:nvCxnSpPr>
          <p:spPr>
            <a:xfrm rot="16200000" flipH="1">
              <a:off x="3028691" y="2475220"/>
              <a:ext cx="1074551" cy="1448480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56" idx="6"/>
            </p:cNvCxnSpPr>
            <p:nvPr/>
          </p:nvCxnSpPr>
          <p:spPr>
            <a:xfrm flipV="1">
              <a:off x="4404911" y="2664698"/>
              <a:ext cx="1439234" cy="1072038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57" idx="6"/>
            </p:cNvCxnSpPr>
            <p:nvPr/>
          </p:nvCxnSpPr>
          <p:spPr>
            <a:xfrm>
              <a:off x="4404910" y="1497422"/>
              <a:ext cx="1439235" cy="1052571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38" idx="1"/>
            </p:cNvCxnSpPr>
            <p:nvPr/>
          </p:nvCxnSpPr>
          <p:spPr>
            <a:xfrm flipV="1">
              <a:off x="5901497" y="2603478"/>
              <a:ext cx="930005" cy="38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4290206" y="254747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4290206" y="367938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4290205" y="144006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786792" y="254999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84373" y="2547480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 rot="18900000">
              <a:off x="552584" y="2158009"/>
              <a:ext cx="9765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SERVICE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18900000">
              <a:off x="1658875" y="2179546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8900000">
              <a:off x="2687192" y="2136473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18900000">
              <a:off x="4211006" y="2222618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CONTAINERS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58" name="Straight Connector 57"/>
            <p:cNvCxnSpPr>
              <a:stCxn id="57" idx="4"/>
              <a:endCxn id="55" idx="0"/>
            </p:cNvCxnSpPr>
            <p:nvPr/>
          </p:nvCxnSpPr>
          <p:spPr>
            <a:xfrm>
              <a:off x="4347558" y="1554774"/>
              <a:ext cx="1" cy="992705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6" idx="0"/>
              <a:endCxn id="55" idx="4"/>
            </p:cNvCxnSpPr>
            <p:nvPr/>
          </p:nvCxnSpPr>
          <p:spPr>
            <a:xfrm flipV="1">
              <a:off x="4347559" y="2662184"/>
              <a:ext cx="0" cy="1017199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18900000">
              <a:off x="4211006" y="1110225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SERVERLESS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8900000">
              <a:off x="4202085" y="331250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CN PLATFORM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18900000">
              <a:off x="5739150" y="226569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OPEN API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29891" y="1628853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41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777"/>
            <a:ext cx="7772400" cy="102155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65424" y="188945"/>
            <a:ext cx="7580255" cy="2683863"/>
            <a:chOff x="552584" y="1110225"/>
            <a:chExt cx="7580255" cy="268386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/>
            <a:srcRect l="22560" t="5719" r="21595" b="5237"/>
            <a:stretch/>
          </p:blipFill>
          <p:spPr>
            <a:xfrm>
              <a:off x="6831502" y="2005690"/>
              <a:ext cx="1199726" cy="119557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769613" y="2609860"/>
              <a:ext cx="978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04911" y="2604832"/>
              <a:ext cx="1381881" cy="251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54908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1863022" y="2604833"/>
              <a:ext cx="921351" cy="50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1748317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Elbow Connector 41"/>
            <p:cNvCxnSpPr/>
            <p:nvPr/>
          </p:nvCxnSpPr>
          <p:spPr>
            <a:xfrm rot="5400000" flipH="1" flipV="1">
              <a:off x="3040936" y="1298212"/>
              <a:ext cx="1050058" cy="1448479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899078" y="2604832"/>
              <a:ext cx="1391128" cy="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/>
            <p:nvPr/>
          </p:nvCxnSpPr>
          <p:spPr>
            <a:xfrm rot="16200000" flipH="1">
              <a:off x="3028691" y="2475220"/>
              <a:ext cx="1074551" cy="1448480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/>
            <p:nvPr/>
          </p:nvCxnSpPr>
          <p:spPr>
            <a:xfrm flipV="1">
              <a:off x="4404911" y="2664698"/>
              <a:ext cx="1439234" cy="1072038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/>
            <p:nvPr/>
          </p:nvCxnSpPr>
          <p:spPr>
            <a:xfrm>
              <a:off x="4404910" y="1497422"/>
              <a:ext cx="1439235" cy="1052571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901497" y="2603478"/>
              <a:ext cx="930005" cy="38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4290206" y="254747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4290206" y="367938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4290205" y="144006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5786792" y="254999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2784373" y="2547480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 rot="18900000">
              <a:off x="552584" y="2158009"/>
              <a:ext cx="9765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SERVICE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8900000">
              <a:off x="1658875" y="2179546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18900000">
              <a:off x="2687192" y="2136473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8900000">
              <a:off x="4211006" y="2222618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CONTAINERS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4347558" y="1554774"/>
              <a:ext cx="1" cy="992705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347559" y="2662184"/>
              <a:ext cx="0" cy="1017199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8900000">
              <a:off x="4211006" y="1110225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SERVERLESS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8900000">
              <a:off x="4202085" y="331250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CN PLATFORM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8900000">
              <a:off x="5739150" y="226569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OPEN API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729891" y="1628853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pic>
        <p:nvPicPr>
          <p:cNvPr id="5122" name="Picture 2" descr="mage result for github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8" t="9055" r="25330" b="9273"/>
          <a:stretch/>
        </p:blipFill>
        <p:spPr bwMode="auto">
          <a:xfrm>
            <a:off x="0" y="3507901"/>
            <a:ext cx="1187303" cy="102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836617" y="4159104"/>
            <a:ext cx="5017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/</a:t>
            </a:r>
            <a:r>
              <a:rPr lang="en-US" dirty="0" err="1"/>
              <a:t>WasCabral</a:t>
            </a:r>
            <a:r>
              <a:rPr lang="en-US" dirty="0"/>
              <a:t>/cloud-native-media</a:t>
            </a:r>
          </a:p>
        </p:txBody>
      </p:sp>
      <p:pic>
        <p:nvPicPr>
          <p:cNvPr id="5124" name="Picture 4" descr="mage result for slack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36" y="3502479"/>
            <a:ext cx="1034121" cy="103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ctangle 1023"/>
          <p:cNvSpPr/>
          <p:nvPr/>
        </p:nvSpPr>
        <p:spPr>
          <a:xfrm>
            <a:off x="5621206" y="4159104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http://</a:t>
            </a:r>
            <a:r>
              <a:rPr lang="en-US"/>
              <a:t>cloud-native-media.</a:t>
            </a:r>
          </a:p>
        </p:txBody>
      </p:sp>
    </p:spTree>
    <p:extLst>
      <p:ext uri="{BB962C8B-B14F-4D97-AF65-F5344CB8AC3E}">
        <p14:creationId xmlns:p14="http://schemas.microsoft.com/office/powerpoint/2010/main" val="156835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FIRST STOP: cloud-native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65424" y="188945"/>
            <a:ext cx="7580255" cy="2683863"/>
            <a:chOff x="552584" y="1110225"/>
            <a:chExt cx="7580255" cy="26838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2560" t="5719" r="21595" b="5237"/>
            <a:stretch/>
          </p:blipFill>
          <p:spPr>
            <a:xfrm>
              <a:off x="6831502" y="2005690"/>
              <a:ext cx="1199726" cy="1195575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769613" y="2609860"/>
              <a:ext cx="978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404911" y="2604832"/>
              <a:ext cx="1381881" cy="251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54908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1863022" y="2604833"/>
              <a:ext cx="921351" cy="50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1748317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Elbow Connector 12"/>
            <p:cNvCxnSpPr/>
            <p:nvPr/>
          </p:nvCxnSpPr>
          <p:spPr>
            <a:xfrm rot="5400000" flipH="1" flipV="1">
              <a:off x="3040936" y="1298212"/>
              <a:ext cx="1050058" cy="1448479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899078" y="2604832"/>
              <a:ext cx="1391128" cy="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16200000" flipH="1">
              <a:off x="3028691" y="2475220"/>
              <a:ext cx="1074551" cy="1448480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flipV="1">
              <a:off x="4404911" y="2664698"/>
              <a:ext cx="1439234" cy="1072038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>
              <a:off x="4404910" y="1497422"/>
              <a:ext cx="1439235" cy="1052571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01497" y="2603478"/>
              <a:ext cx="930005" cy="38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4290206" y="254747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290206" y="367938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290205" y="144006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786792" y="254999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784373" y="2547480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 rot="18900000">
              <a:off x="552584" y="2158009"/>
              <a:ext cx="9765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SERVICE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8900000">
              <a:off x="1658875" y="2179546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8900000">
              <a:off x="2687192" y="2136473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8900000">
              <a:off x="4211006" y="2222618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CONTAINERS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347558" y="1554774"/>
              <a:ext cx="1" cy="992705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347559" y="2662184"/>
              <a:ext cx="0" cy="1017199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8900000">
              <a:off x="4211006" y="1110225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SERVERLESS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900000">
              <a:off x="4202085" y="331250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CN PLATFORM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900000">
              <a:off x="5739150" y="226569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OPEN API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29891" y="1628853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056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 smtClean="0"/>
              <a:t>Being cloud-native is not about cloud-enable, </a:t>
            </a:r>
            <a:r>
              <a:rPr lang="en-US" sz="2800" dirty="0" smtClean="0"/>
              <a:t>cloud </a:t>
            </a:r>
            <a:r>
              <a:rPr lang="en-US" sz="2800" dirty="0" smtClean="0"/>
              <a:t>wash, </a:t>
            </a:r>
            <a:r>
              <a:rPr lang="en-US" sz="2800" dirty="0" smtClean="0"/>
              <a:t>lift and shift, virtualize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pic>
        <p:nvPicPr>
          <p:cNvPr id="1026" name="Picture 2" descr="ttp://cdnp.jimmyjazz.com/SH2930/SH2930_blue_decibel_cloud_wash_denim_jogger_short_l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3111"/>
            <a:ext cx="2072441" cy="233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3463932"/>
            <a:ext cx="20724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http://</a:t>
            </a:r>
            <a:r>
              <a:rPr lang="en-US" sz="700" dirty="0" err="1"/>
              <a:t>cdnp.jimmyjazz.com</a:t>
            </a:r>
            <a:r>
              <a:rPr lang="en-US" sz="700" dirty="0"/>
              <a:t>/SH2930/SH2930_blue_decibel_cloud_wash_denim_jogger_short_lp1.jpg</a:t>
            </a:r>
          </a:p>
        </p:txBody>
      </p:sp>
      <p:pic>
        <p:nvPicPr>
          <p:cNvPr id="1028" name="Picture 4" descr="ttps://alexandrebrisebois.files.wordpress.com/2014/12/lift-and-shift-5.jpg?w=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55" y="1462639"/>
            <a:ext cx="2736251" cy="181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3005755" y="3463931"/>
            <a:ext cx="2736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alexandrebrisebois.files.wordpress.com</a:t>
            </a:r>
            <a:r>
              <a:rPr lang="en-US" sz="700" dirty="0"/>
              <a:t>/2014/12/lift-and-shift-5.jpg</a:t>
            </a:r>
          </a:p>
        </p:txBody>
      </p:sp>
      <p:pic>
        <p:nvPicPr>
          <p:cNvPr id="1030" name="Picture 6" descr="ttp://aristonacademy.com/wp-content/uploads/2015/05/cloud-enabled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06" y="1624651"/>
            <a:ext cx="2024894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6661906" y="3463931"/>
            <a:ext cx="2024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http://</a:t>
            </a:r>
            <a:r>
              <a:rPr lang="en-US" sz="700" dirty="0" err="1"/>
              <a:t>aristonacademy.com</a:t>
            </a:r>
            <a:r>
              <a:rPr lang="en-US" sz="700" dirty="0"/>
              <a:t>/</a:t>
            </a:r>
            <a:r>
              <a:rPr lang="en-US" sz="700" dirty="0" err="1"/>
              <a:t>wp</a:t>
            </a:r>
            <a:r>
              <a:rPr lang="en-US" sz="700" dirty="0"/>
              <a:t>-content/uploads/2015/05/cloud-enabled-</a:t>
            </a:r>
            <a:r>
              <a:rPr lang="en-US" sz="700" dirty="0" err="1"/>
              <a:t>logo.png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179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CF Landscap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4886" r="4478" b="3508"/>
          <a:stretch/>
        </p:blipFill>
        <p:spPr bwMode="auto">
          <a:xfrm>
            <a:off x="2743200" y="-76200"/>
            <a:ext cx="6389623" cy="460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1" y="204787"/>
            <a:ext cx="2225039" cy="871538"/>
          </a:xfrm>
        </p:spPr>
        <p:txBody>
          <a:bodyPr>
            <a:noAutofit/>
          </a:bodyPr>
          <a:lstStyle/>
          <a:p>
            <a:r>
              <a:rPr lang="en-US" sz="2800" dirty="0" smtClean="0"/>
              <a:t>It’s about embrace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57201" y="1200150"/>
            <a:ext cx="2285999" cy="3331551"/>
          </a:xfrm>
        </p:spPr>
        <p:txBody>
          <a:bodyPr>
            <a:normAutofit/>
          </a:bodyPr>
          <a:lstStyle/>
          <a:p>
            <a:r>
              <a:rPr lang="en-US" sz="1600" dirty="0" smtClean="0"/>
              <a:t>Cloud native systems </a:t>
            </a:r>
            <a:r>
              <a:rPr lang="en-US" sz="1600" dirty="0" smtClean="0"/>
              <a:t>must embrace:</a:t>
            </a:r>
            <a:r>
              <a:rPr lang="en-US" sz="1600" baseline="30000" dirty="0" smtClean="0"/>
              <a:t>[1]</a:t>
            </a:r>
          </a:p>
          <a:p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Openness and extensibility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Well defined APIs and boundaries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Minimal barriers to application lifecycle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531701"/>
            <a:ext cx="2446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1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1]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www.cncf.io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/about/charter/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61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CF Landscap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4886" r="4478" b="3508"/>
          <a:stretch/>
        </p:blipFill>
        <p:spPr bwMode="auto">
          <a:xfrm>
            <a:off x="2743200" y="-76200"/>
            <a:ext cx="6389623" cy="460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1" y="204787"/>
            <a:ext cx="2225039" cy="871538"/>
          </a:xfrm>
        </p:spPr>
        <p:txBody>
          <a:bodyPr>
            <a:noAutofit/>
          </a:bodyPr>
          <a:lstStyle/>
          <a:p>
            <a:r>
              <a:rPr lang="en-US" sz="2800" dirty="0"/>
              <a:t>It’s about </a:t>
            </a:r>
            <a:r>
              <a:rPr lang="en-US" sz="2800" dirty="0" smtClean="0"/>
              <a:t>principles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57201" y="1200150"/>
            <a:ext cx="2285999" cy="3331551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Must share three </a:t>
            </a:r>
            <a:r>
              <a:rPr lang="en-US" sz="1600" dirty="0" smtClean="0"/>
              <a:t>key </a:t>
            </a:r>
            <a:r>
              <a:rPr lang="en-US" sz="1600" dirty="0" smtClean="0"/>
              <a:t>attributes:</a:t>
            </a:r>
            <a:r>
              <a:rPr lang="en-US" sz="1600" baseline="30000" dirty="0" smtClean="0"/>
              <a:t>[1]</a:t>
            </a:r>
          </a:p>
          <a:p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Container </a:t>
            </a:r>
            <a:r>
              <a:rPr lang="en-US" sz="1600" dirty="0" smtClean="0"/>
              <a:t>packaged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Dynamically </a:t>
            </a:r>
            <a:r>
              <a:rPr lang="en-US" sz="1600" dirty="0" smtClean="0"/>
              <a:t>managed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Micro-services oriented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531701"/>
            <a:ext cx="2446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1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1] 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www.cncf.io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/about/charter/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618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Stop: Micro-services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18823"/>
            <a:ext cx="7772400" cy="1125140"/>
          </a:xfrm>
        </p:spPr>
        <p:txBody>
          <a:bodyPr/>
          <a:lstStyle/>
          <a:p>
            <a:r>
              <a:rPr lang="en-US" dirty="0" smtClean="0"/>
              <a:t>Rethinking the way we plan and buil</a:t>
            </a:r>
            <a:r>
              <a:rPr lang="en-US" dirty="0" smtClean="0"/>
              <a:t>d applications.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65424" y="123633"/>
            <a:ext cx="7580255" cy="2683863"/>
            <a:chOff x="552584" y="1110225"/>
            <a:chExt cx="7580255" cy="26838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2560" t="5719" r="21595" b="5237"/>
            <a:stretch/>
          </p:blipFill>
          <p:spPr>
            <a:xfrm>
              <a:off x="6831502" y="2005690"/>
              <a:ext cx="1199726" cy="1195575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769613" y="2609860"/>
              <a:ext cx="978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404911" y="2604832"/>
              <a:ext cx="1381881" cy="251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54908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1863022" y="2604833"/>
              <a:ext cx="921351" cy="50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1748317" y="2552507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Elbow Connector 12"/>
            <p:cNvCxnSpPr/>
            <p:nvPr/>
          </p:nvCxnSpPr>
          <p:spPr>
            <a:xfrm rot="5400000" flipH="1" flipV="1">
              <a:off x="3040936" y="1298212"/>
              <a:ext cx="1050058" cy="1448479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899078" y="2604832"/>
              <a:ext cx="1391128" cy="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16200000" flipH="1">
              <a:off x="3028691" y="2475220"/>
              <a:ext cx="1074551" cy="1448480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flipV="1">
              <a:off x="4404911" y="2664698"/>
              <a:ext cx="1439234" cy="1072038"/>
            </a:xfrm>
            <a:prstGeom prst="bentConnector2">
              <a:avLst/>
            </a:prstGeom>
            <a:ln w="57150" cap="flat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>
              <a:off x="4404910" y="1497422"/>
              <a:ext cx="1439235" cy="1052571"/>
            </a:xfrm>
            <a:prstGeom prst="bentConnector2">
              <a:avLst/>
            </a:prstGeom>
            <a:ln w="57150" cap="flat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01497" y="2603478"/>
              <a:ext cx="930005" cy="38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4290206" y="254747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290206" y="367938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290205" y="1440069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786792" y="2549993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784373" y="2547480"/>
              <a:ext cx="114705" cy="1147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 rot="18900000">
              <a:off x="552584" y="2158009"/>
              <a:ext cx="9765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SERVICE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8900000">
              <a:off x="1658875" y="2179546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8900000">
              <a:off x="2687192" y="2136473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8900000">
              <a:off x="4211006" y="2222618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CONTAINERS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347558" y="1554774"/>
              <a:ext cx="1" cy="992705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347559" y="2662184"/>
              <a:ext cx="0" cy="1017199"/>
            </a:xfrm>
            <a:prstGeom prst="line">
              <a:avLst/>
            </a:prstGeom>
            <a:ln w="57150" cmpd="dbl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8900000">
              <a:off x="4211006" y="1110225"/>
              <a:ext cx="793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SERVERLESS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900000">
              <a:off x="4202085" y="331250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CN PLATFORM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900000">
              <a:off x="5739150" y="226569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OPEN API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29891" y="1628853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CLOUD-NATIVE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MEDIA MICRO-SERVICES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57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 smtClean="0"/>
              <a:t>Most of today’s media services are typical monolith applications running on </a:t>
            </a:r>
            <a:r>
              <a:rPr lang="en-US" sz="2800" smtClean="0"/>
              <a:t>virtualized environments</a:t>
            </a:r>
            <a:endParaRPr lang="en-US" sz="2800"/>
          </a:p>
        </p:txBody>
      </p:sp>
      <p:sp>
        <p:nvSpPr>
          <p:cNvPr id="5" name="Oval 4"/>
          <p:cNvSpPr/>
          <p:nvPr/>
        </p:nvSpPr>
        <p:spPr>
          <a:xfrm>
            <a:off x="820614" y="2061795"/>
            <a:ext cx="375139" cy="37513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54367" y="1545980"/>
            <a:ext cx="375139" cy="37513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02523" y="1545980"/>
            <a:ext cx="375139" cy="37513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36275" y="1545980"/>
            <a:ext cx="375139" cy="3751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edefined Process 8"/>
          <p:cNvSpPr/>
          <p:nvPr/>
        </p:nvSpPr>
        <p:spPr>
          <a:xfrm>
            <a:off x="457200" y="1428750"/>
            <a:ext cx="1477107" cy="1101969"/>
          </a:xfrm>
          <a:prstGeom prst="flowChartPredefinedProcess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1203435"/>
            <a:ext cx="1160583" cy="1692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Pipeline Manager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Predefined Process 10"/>
          <p:cNvSpPr/>
          <p:nvPr/>
        </p:nvSpPr>
        <p:spPr>
          <a:xfrm>
            <a:off x="2297721" y="1428750"/>
            <a:ext cx="1477107" cy="1101969"/>
          </a:xfrm>
          <a:prstGeom prst="flowChartPredefinedProcess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97721" y="1203435"/>
            <a:ext cx="1160583" cy="1692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Transcoder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20614" y="1557703"/>
            <a:ext cx="375139" cy="3751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86047" y="1894684"/>
            <a:ext cx="375139" cy="37513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86047" y="2404933"/>
            <a:ext cx="375139" cy="37513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86047" y="1384435"/>
            <a:ext cx="375139" cy="3751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86046" y="3425431"/>
            <a:ext cx="375139" cy="37513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86047" y="2915182"/>
            <a:ext cx="375139" cy="3751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961185" y="1402507"/>
            <a:ext cx="1106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Queue manager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61185" y="1930990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Media moving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61184" y="2463542"/>
            <a:ext cx="987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rules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61183" y="2972474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Profile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7402" y="3482195"/>
            <a:ext cx="16065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Media processing engine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Predefined Process 33"/>
          <p:cNvSpPr/>
          <p:nvPr/>
        </p:nvSpPr>
        <p:spPr>
          <a:xfrm>
            <a:off x="7426568" y="1405182"/>
            <a:ext cx="1477107" cy="1101969"/>
          </a:xfrm>
          <a:prstGeom prst="flowChartPredefinedProcess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Machine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297721" y="2647549"/>
            <a:ext cx="1477107" cy="1101969"/>
            <a:chOff x="2297721" y="2647549"/>
            <a:chExt cx="1477107" cy="1101969"/>
          </a:xfrm>
        </p:grpSpPr>
        <p:sp>
          <p:nvSpPr>
            <p:cNvPr id="37" name="Oval 36"/>
            <p:cNvSpPr/>
            <p:nvPr/>
          </p:nvSpPr>
          <p:spPr>
            <a:xfrm>
              <a:off x="2602523" y="2764779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6275" y="2764779"/>
              <a:ext cx="375139" cy="37513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redefined Process 39"/>
            <p:cNvSpPr/>
            <p:nvPr/>
          </p:nvSpPr>
          <p:spPr>
            <a:xfrm>
              <a:off x="2297721" y="2647549"/>
              <a:ext cx="1477107" cy="1101969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7200" y="2647549"/>
            <a:ext cx="1477107" cy="1101969"/>
            <a:chOff x="457200" y="2647549"/>
            <a:chExt cx="1477107" cy="1101969"/>
          </a:xfrm>
        </p:grpSpPr>
        <p:sp>
          <p:nvSpPr>
            <p:cNvPr id="35" name="Oval 34"/>
            <p:cNvSpPr/>
            <p:nvPr/>
          </p:nvSpPr>
          <p:spPr>
            <a:xfrm>
              <a:off x="820614" y="3280594"/>
              <a:ext cx="375139" cy="37513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254367" y="2764779"/>
              <a:ext cx="375139" cy="37513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redefined Process 38"/>
            <p:cNvSpPr/>
            <p:nvPr/>
          </p:nvSpPr>
          <p:spPr>
            <a:xfrm>
              <a:off x="457200" y="2647549"/>
              <a:ext cx="1477107" cy="1101969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20614" y="2776502"/>
              <a:ext cx="375139" cy="37513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859723" y="2647549"/>
            <a:ext cx="1477107" cy="1101969"/>
            <a:chOff x="3859723" y="2647549"/>
            <a:chExt cx="1477107" cy="1101969"/>
          </a:xfrm>
        </p:grpSpPr>
        <p:sp>
          <p:nvSpPr>
            <p:cNvPr id="42" name="Oval 41"/>
            <p:cNvSpPr/>
            <p:nvPr/>
          </p:nvSpPr>
          <p:spPr>
            <a:xfrm>
              <a:off x="4164525" y="2764779"/>
              <a:ext cx="375139" cy="3751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598277" y="2764779"/>
              <a:ext cx="375139" cy="37513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redefined Process 43"/>
            <p:cNvSpPr/>
            <p:nvPr/>
          </p:nvSpPr>
          <p:spPr>
            <a:xfrm>
              <a:off x="3859723" y="2647549"/>
              <a:ext cx="1477107" cy="1101969"/>
            </a:xfrm>
            <a:prstGeom prst="flowChartPredefined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457200" y="3828625"/>
            <a:ext cx="487963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5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15039</TotalTime>
  <Words>1100</Words>
  <Application>Microsoft Macintosh PowerPoint</Application>
  <PresentationFormat>On-screen Show (16:9)</PresentationFormat>
  <Paragraphs>344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Andale Mono</vt:lpstr>
      <vt:lpstr>Calibri</vt:lpstr>
      <vt:lpstr>Mangal</vt:lpstr>
      <vt:lpstr>Arial</vt:lpstr>
      <vt:lpstr>Office Theme</vt:lpstr>
      <vt:lpstr>1_Office Theme</vt:lpstr>
      <vt:lpstr>PowerPoint Presentation</vt:lpstr>
      <vt:lpstr>A Journey to the Future of Cloud-native Media Micro-services</vt:lpstr>
      <vt:lpstr>PowerPoint Presentation</vt:lpstr>
      <vt:lpstr>FIRST STOP: cloud-native</vt:lpstr>
      <vt:lpstr>Being cloud-native is not about cloud-enable, cloud wash, lift and shift, virtualize…</vt:lpstr>
      <vt:lpstr>It’s about embrace</vt:lpstr>
      <vt:lpstr>It’s about principles</vt:lpstr>
      <vt:lpstr>Next Stop: Micro-services</vt:lpstr>
      <vt:lpstr>Most of today’s media services are typical monolith applications running on virtualized environments</vt:lpstr>
      <vt:lpstr>A media transcoding service would composed by  independent, self contained, stateless micro-services</vt:lpstr>
      <vt:lpstr>When designing micro-services, If you have to know about surrounding services you don’t have a bounded context</vt:lpstr>
      <vt:lpstr>ROUTE 1: CONTAINERS</vt:lpstr>
      <vt:lpstr>Containers are a step forward on hardware virtualization and provides seamless portability to micro-services applications.</vt:lpstr>
      <vt:lpstr>Containers are key elements of a Cloud-native system</vt:lpstr>
      <vt:lpstr>Geography spanning container orchestration equals to unparalleled distributed media micro-services.</vt:lpstr>
      <vt:lpstr>The level of resiliency that enables us to literally embrace the chaos</vt:lpstr>
      <vt:lpstr>But it does not happen as magic! It comes along with a great deal of new application dev paradigms</vt:lpstr>
      <vt:lpstr>ROUTE 2: cloud-native platform</vt:lpstr>
      <vt:lpstr>PaaS and Container Services</vt:lpstr>
      <vt:lpstr>Cloud-native PaaS are a playground for building systems. Each provider has a list of owned and 3rd party runtimes and services.</vt:lpstr>
      <vt:lpstr>ROUTE 3: SERVERLESS</vt:lpstr>
      <vt:lpstr>Event driven, serverless architectures</vt:lpstr>
      <vt:lpstr>PowerPoint Presentation</vt:lpstr>
      <vt:lpstr>LAST COMMUTE: OPEN API TO MEDIA MICRO-SERVICES</vt:lpstr>
      <vt:lpstr>Without open APIs there’s no Cloud-Native System. It is the key enabler for ”openness and extensibility”[1]</vt:lpstr>
      <vt:lpstr>PowerPoint Presentation</vt:lpstr>
      <vt:lpstr>CONCLUSION</vt:lpstr>
      <vt:lpstr>Businesswise, there are more questions than answers while we ride this journey</vt:lpstr>
      <vt:lpstr>A media micro-service centric model to unleash benefits to vendors and media companies.</vt:lpstr>
      <vt:lpstr>Thank you!</vt:lpstr>
    </vt:vector>
  </TitlesOfParts>
  <Company>National Trade Show Productions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 Sutherland</dc:creator>
  <cp:lastModifiedBy>Washington Cabral</cp:lastModifiedBy>
  <cp:revision>269</cp:revision>
  <dcterms:created xsi:type="dcterms:W3CDTF">2016-09-29T14:08:23Z</dcterms:created>
  <dcterms:modified xsi:type="dcterms:W3CDTF">2017-05-03T17:55:00Z</dcterms:modified>
</cp:coreProperties>
</file>